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409" r:id="rId2"/>
    <p:sldId id="256" r:id="rId3"/>
    <p:sldId id="410" r:id="rId4"/>
    <p:sldId id="266" r:id="rId5"/>
    <p:sldId id="395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4" r:id="rId27"/>
    <p:sldId id="431" r:id="rId28"/>
    <p:sldId id="432" r:id="rId29"/>
    <p:sldId id="433" r:id="rId30"/>
    <p:sldId id="435" r:id="rId31"/>
    <p:sldId id="436" r:id="rId32"/>
    <p:sldId id="437" r:id="rId33"/>
    <p:sldId id="438" r:id="rId34"/>
    <p:sldId id="439" r:id="rId35"/>
    <p:sldId id="440" r:id="rId36"/>
    <p:sldId id="441" r:id="rId37"/>
    <p:sldId id="442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451" r:id="rId4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종필 [j.jung]" initials="정[" lastIdx="1" clrIdx="0">
    <p:extLst>
      <p:ext uri="{19B8F6BF-5375-455C-9EA6-DF929625EA0E}">
        <p15:presenceInfo xmlns:p15="http://schemas.microsoft.com/office/powerpoint/2012/main" userId="정종필 [j.jung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CCAF"/>
    <a:srgbClr val="E6C7BA"/>
    <a:srgbClr val="F6713C"/>
    <a:srgbClr val="FDE2D7"/>
    <a:srgbClr val="FCC7B2"/>
    <a:srgbClr val="F88D62"/>
    <a:srgbClr val="2D7F4D"/>
    <a:srgbClr val="9EC157"/>
    <a:srgbClr val="B6D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7439" autoAdjust="0"/>
  </p:normalViewPr>
  <p:slideViewPr>
    <p:cSldViewPr>
      <p:cViewPr varScale="1">
        <p:scale>
          <a:sx n="114" d="100"/>
          <a:sy n="114" d="100"/>
        </p:scale>
        <p:origin x="1782" y="96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7T14:09:4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3954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 hasCustomPrompt="1"/>
          </p:nvPr>
        </p:nvSpPr>
        <p:spPr>
          <a:xfrm>
            <a:off x="428359" y="4797151"/>
            <a:ext cx="7488832" cy="1083079"/>
          </a:xfrm>
        </p:spPr>
        <p:txBody>
          <a:bodyPr/>
          <a:lstStyle>
            <a:lvl1pPr algn="l">
              <a:defRPr sz="32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Ch01 </a:t>
            </a:r>
            <a:r>
              <a:rPr lang="ko-KR" altLang="en-US" dirty="0"/>
              <a:t>유니티의 개요와 설치</a:t>
            </a:r>
          </a:p>
        </p:txBody>
      </p:sp>
      <p:pic>
        <p:nvPicPr>
          <p:cNvPr id="8" name="Picture 7" descr="한빛로고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27506" r="9941" b="6356"/>
          <a:stretch/>
        </p:blipFill>
        <p:spPr>
          <a:xfrm>
            <a:off x="7200901" y="419100"/>
            <a:ext cx="1600200" cy="381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49A739-8C4B-45F0-8236-74B9F504A4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600" y="2060848"/>
            <a:ext cx="7188798" cy="16561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2B117A-EE3A-425B-82D2-75F79BC42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7624" y="1384316"/>
            <a:ext cx="1440160" cy="12359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37EEE51-1F51-4FBF-A54A-B532A2AC22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55005" y="3212976"/>
            <a:ext cx="1172816" cy="8406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827584" y="820911"/>
            <a:ext cx="2881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01F66F5A-8BBA-469D-99A8-A17D4EF8E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7584" y="1683117"/>
            <a:ext cx="7704856" cy="122413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FCE6C66-35BB-4D28-81CE-ECF8B0EECD0C}"/>
              </a:ext>
            </a:extLst>
          </p:cNvPr>
          <p:cNvSpPr txBox="1"/>
          <p:nvPr userDrawn="1"/>
        </p:nvSpPr>
        <p:spPr>
          <a:xfrm>
            <a:off x="814513" y="3084385"/>
            <a:ext cx="2881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F42DF90-CA77-438A-8AE8-1CC10D7A5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4513" y="3946590"/>
            <a:ext cx="7704856" cy="2002689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83568" y="740098"/>
            <a:ext cx="3888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 로드맵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88672-8C5C-4CFE-97DB-BF1B4DEA6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818" y="1772816"/>
            <a:ext cx="7836364" cy="38029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2021-01-28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80" r:id="rId3"/>
    <p:sldLayoutId id="2147483686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svg"/><Relationship Id="rId7" Type="http://schemas.openxmlformats.org/officeDocument/2006/relationships/image" Target="../media/image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sv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8B816-A47A-472B-9F3D-20D39C00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 </a:t>
            </a:r>
            <a:r>
              <a:rPr lang="en-US" altLang="ko-KR" dirty="0" err="1"/>
              <a:t>CookBook</a:t>
            </a:r>
            <a:r>
              <a:rPr lang="en-US" altLang="ko-KR" dirty="0"/>
              <a:t>, </a:t>
            </a:r>
            <a:r>
              <a:rPr lang="ko-KR" altLang="en-US" dirty="0"/>
              <a:t>게임 제작으로 배우는 유니티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151ED8-B518-4A93-BE9A-E7EA485970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114300" lvl="0" indent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altLang="ko-KR" sz="2800" b="0" kern="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[</a:t>
            </a:r>
            <a:r>
              <a:rPr lang="ko-KR" altLang="en-US" b="0" kern="0" dirty="0" err="1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강의교안</a:t>
            </a:r>
            <a:r>
              <a:rPr lang="ko-KR" altLang="en-US" b="0" kern="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 이용 안내</a:t>
            </a:r>
            <a:r>
              <a:rPr lang="en-US" altLang="ko-KR" b="0" kern="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]</a:t>
            </a:r>
            <a:endParaRPr lang="en-US" altLang="ko-KR" sz="1200" b="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114300" lvl="0" indent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ko-KR" altLang="en-US" sz="1200" b="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본 </a:t>
            </a:r>
            <a:r>
              <a:rPr lang="ko-KR" altLang="en-US" sz="1200" b="0" kern="0" dirty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강의교안의</a:t>
            </a:r>
            <a:r>
              <a:rPr lang="ko-KR" altLang="en-US" sz="1200" b="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저작권은 </a:t>
            </a:r>
            <a:r>
              <a:rPr lang="ko-KR" altLang="en-US" sz="1200" b="0" kern="0" dirty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한빛아카데미㈜에</a:t>
            </a:r>
            <a:r>
              <a:rPr lang="ko-KR" altLang="en-US" sz="1200" b="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있습니다</a:t>
            </a:r>
            <a:r>
              <a:rPr lang="en-US" altLang="ko-KR" sz="1200" b="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. </a:t>
            </a:r>
          </a:p>
          <a:p>
            <a:pPr marL="114300" lvl="0" indent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ko-KR" altLang="en-US" sz="1200" b="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이 자료는 강의 보조자료로 제공되는 것으로 무단으로 전제하거나 배포하는 것을 금합니다</a:t>
            </a:r>
            <a:r>
              <a:rPr lang="en-US" altLang="ko-KR" sz="1200" b="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86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5549" y="1412776"/>
            <a:ext cx="5178539" cy="4752528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</a:t>
            </a:r>
            <a:r>
              <a:rPr lang="ko-KR" altLang="en-US" sz="1400" dirty="0" err="1"/>
              <a:t>기즈모</a:t>
            </a:r>
            <a:r>
              <a:rPr lang="ko-KR" altLang="en-US" sz="1400" dirty="0"/>
              <a:t> 조작하기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각 축에 해당하는 원뿔을 클릭하면 </a:t>
            </a:r>
            <a:br>
              <a:rPr lang="ko-KR" altLang="en-US" sz="1200" dirty="0"/>
            </a:br>
            <a:r>
              <a:rPr lang="ko-KR" altLang="en-US" sz="1200" dirty="0"/>
              <a:t>그 축으로 화면이 전환된다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기즈모</a:t>
            </a:r>
            <a:r>
              <a:rPr lang="ko-KR" altLang="en-US" sz="1200" dirty="0"/>
              <a:t> 가운데의 큐브 또는 아래쪽의 </a:t>
            </a:r>
            <a:r>
              <a:rPr lang="en-US" altLang="ko-KR" sz="1200" dirty="0" err="1"/>
              <a:t>Persp</a:t>
            </a:r>
            <a:r>
              <a:rPr lang="ko-KR" altLang="en-US" sz="1200" dirty="0"/>
              <a:t>를 클릭하면 </a:t>
            </a:r>
            <a:r>
              <a:rPr lang="en-US" altLang="ko-KR" sz="1200" dirty="0"/>
              <a:t>Perspective/ Orthographic </a:t>
            </a:r>
            <a:r>
              <a:rPr lang="ko-KR" altLang="en-US" sz="1200" dirty="0"/>
              <a:t>뷰로 전환할 수 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_x236603288">
            <a:extLst>
              <a:ext uri="{FF2B5EF4-FFF2-40B4-BE49-F238E27FC236}">
                <a16:creationId xmlns:a16="http://schemas.microsoft.com/office/drawing/2014/main" id="{8825FA5F-002D-4909-B090-90149A709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79269"/>
            <a:ext cx="1080120" cy="9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37465816">
            <a:extLst>
              <a:ext uri="{FF2B5EF4-FFF2-40B4-BE49-F238E27FC236}">
                <a16:creationId xmlns:a16="http://schemas.microsoft.com/office/drawing/2014/main" id="{2D4CFEEB-4E82-44F2-BE70-030B99B9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631" y="2484032"/>
            <a:ext cx="185261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37465496">
            <a:extLst>
              <a:ext uri="{FF2B5EF4-FFF2-40B4-BE49-F238E27FC236}">
                <a16:creationId xmlns:a16="http://schemas.microsoft.com/office/drawing/2014/main" id="{B8C0E5F2-A1DC-4D57-BD00-E141542F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479269"/>
            <a:ext cx="1858963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36602888">
            <a:extLst>
              <a:ext uri="{FF2B5EF4-FFF2-40B4-BE49-F238E27FC236}">
                <a16:creationId xmlns:a16="http://schemas.microsoft.com/office/drawing/2014/main" id="{4F9C715F-EDEF-437F-B911-1E876165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07" y="2485511"/>
            <a:ext cx="1852613" cy="160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237465336">
            <a:extLst>
              <a:ext uri="{FF2B5EF4-FFF2-40B4-BE49-F238E27FC236}">
                <a16:creationId xmlns:a16="http://schemas.microsoft.com/office/drawing/2014/main" id="{028D50F0-B10F-471A-B21A-D49D0551B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9" y="4941168"/>
            <a:ext cx="1852613" cy="159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236600888">
            <a:extLst>
              <a:ext uri="{FF2B5EF4-FFF2-40B4-BE49-F238E27FC236}">
                <a16:creationId xmlns:a16="http://schemas.microsoft.com/office/drawing/2014/main" id="{5DD41CEF-BBE2-45A3-899B-B1F69D49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941168"/>
            <a:ext cx="1846263" cy="159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1DA181-8D97-4076-8446-3AD31EA09314}"/>
              </a:ext>
            </a:extLst>
          </p:cNvPr>
          <p:cNvSpPr txBox="1"/>
          <p:nvPr/>
        </p:nvSpPr>
        <p:spPr>
          <a:xfrm>
            <a:off x="5064592" y="6165304"/>
            <a:ext cx="143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Perspective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64047-9C7D-459B-95A4-F4AA0CD4B68D}"/>
              </a:ext>
            </a:extLst>
          </p:cNvPr>
          <p:cNvSpPr txBox="1"/>
          <p:nvPr/>
        </p:nvSpPr>
        <p:spPr>
          <a:xfrm>
            <a:off x="3042568" y="6165304"/>
            <a:ext cx="16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Orthographic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F48AF6-77AB-460E-B3E2-A0AC32F8B4BE}"/>
              </a:ext>
            </a:extLst>
          </p:cNvPr>
          <p:cNvSpPr txBox="1"/>
          <p:nvPr/>
        </p:nvSpPr>
        <p:spPr>
          <a:xfrm>
            <a:off x="3026594" y="3604374"/>
            <a:ext cx="43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CCC1-1D02-4154-B1B7-A35990D1F6C2}"/>
              </a:ext>
            </a:extLst>
          </p:cNvPr>
          <p:cNvSpPr txBox="1"/>
          <p:nvPr/>
        </p:nvSpPr>
        <p:spPr>
          <a:xfrm>
            <a:off x="4753642" y="3621514"/>
            <a:ext cx="43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374FA4-312A-47B4-B7D7-C3F9677A1602}"/>
              </a:ext>
            </a:extLst>
          </p:cNvPr>
          <p:cNvSpPr txBox="1"/>
          <p:nvPr/>
        </p:nvSpPr>
        <p:spPr>
          <a:xfrm>
            <a:off x="6805672" y="3635732"/>
            <a:ext cx="43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04B67D45-0381-4BE9-8436-E476194CF42D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9317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1357" y="1196752"/>
            <a:ext cx="6660232" cy="5366147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조작을 위한 툴 바 인터페이스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/>
              <a:t>Hand Tool : </a:t>
            </a:r>
            <a:r>
              <a:rPr lang="ko-KR" altLang="en-US" sz="1000" dirty="0"/>
              <a:t>화면을 이동하는 </a:t>
            </a:r>
            <a:r>
              <a:rPr lang="ko-KR" altLang="en-US" sz="1000" dirty="0" err="1"/>
              <a:t>패닝</a:t>
            </a:r>
            <a:r>
              <a:rPr lang="en-US" altLang="ko-KR" sz="1000" dirty="0"/>
              <a:t>(panning) </a:t>
            </a:r>
            <a:r>
              <a:rPr lang="ko-KR" altLang="en-US" sz="1000" dirty="0"/>
              <a:t>동작을 하며 단축키는 </a:t>
            </a:r>
            <a:r>
              <a:rPr lang="en-US" altLang="ko-KR" sz="1000" dirty="0"/>
              <a:t>Q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  </a:t>
            </a:r>
            <a:r>
              <a:rPr lang="ko-KR" altLang="en-US" sz="1000" dirty="0"/>
              <a:t>어떤 화면 </a:t>
            </a:r>
            <a:r>
              <a:rPr lang="ko-KR" altLang="en-US" sz="1000" dirty="0" err="1"/>
              <a:t>상태든</a:t>
            </a:r>
            <a:r>
              <a:rPr lang="ko-KR" altLang="en-US" sz="1000" dirty="0"/>
              <a:t> 단축키 없이 마우스 가운데 버튼을 클릭한 채 </a:t>
            </a:r>
            <a:br>
              <a:rPr lang="ko-KR" altLang="en-US" sz="1000" dirty="0"/>
            </a:br>
            <a:r>
              <a:rPr lang="ko-KR" altLang="en-US" sz="1000" dirty="0"/>
              <a:t>                        화면을 움직이면 작동한다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2">
              <a:lnSpc>
                <a:spcPct val="120000"/>
              </a:lnSpc>
            </a:pPr>
            <a:endParaRPr lang="ko-KR" altLang="en-US" sz="10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/>
              <a:t>Move Tool : </a:t>
            </a:r>
            <a:r>
              <a:rPr lang="ko-KR" altLang="en-US" sz="1000" dirty="0"/>
              <a:t>물체를 움직이는 동작을 하며 단축키는 </a:t>
            </a:r>
            <a:r>
              <a:rPr lang="en-US" altLang="ko-KR" sz="1000" dirty="0"/>
              <a:t>W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   </a:t>
            </a:r>
            <a:r>
              <a:rPr lang="ko-KR" altLang="en-US" sz="1000" dirty="0"/>
              <a:t>선택된 물체의 </a:t>
            </a:r>
            <a:r>
              <a:rPr lang="en-US" altLang="ko-KR" sz="1000" dirty="0"/>
              <a:t>3</a:t>
            </a:r>
            <a:r>
              <a:rPr lang="ko-KR" altLang="en-US" sz="1000" dirty="0"/>
              <a:t>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클릭하여 물체를 이동할 수 있다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2">
              <a:lnSpc>
                <a:spcPct val="120000"/>
              </a:lnSpc>
            </a:pPr>
            <a:endParaRPr lang="ko-KR" altLang="en-US" sz="10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/>
              <a:t>Rotate Tool: </a:t>
            </a:r>
            <a:r>
              <a:rPr lang="ko-KR" altLang="en-US" sz="1000" dirty="0"/>
              <a:t>물체를 회전시키는 동작을 하며 단축키는 </a:t>
            </a:r>
            <a:r>
              <a:rPr lang="en-US" altLang="ko-KR" sz="1000" dirty="0"/>
              <a:t>E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    </a:t>
            </a:r>
            <a:r>
              <a:rPr lang="ko-KR" altLang="en-US" sz="1000" dirty="0"/>
              <a:t>선택된 물체의 </a:t>
            </a:r>
            <a:r>
              <a:rPr lang="en-US" altLang="ko-KR" sz="1000" dirty="0"/>
              <a:t>3</a:t>
            </a:r>
            <a:r>
              <a:rPr lang="ko-KR" altLang="en-US" sz="1000" dirty="0"/>
              <a:t>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클릭하여 물체를 회전시킬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Scale Tool: </a:t>
            </a:r>
            <a:r>
              <a:rPr lang="ko-KR" altLang="en-US" sz="1000" dirty="0"/>
              <a:t>오브젝트의 스케일을 조절하는 동작을 하며 단축키는 </a:t>
            </a:r>
            <a:r>
              <a:rPr lang="en-US" altLang="ko-KR" sz="1000" dirty="0"/>
              <a:t>R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                </a:t>
            </a:r>
            <a:r>
              <a:rPr lang="ko-KR" altLang="en-US" sz="1000" dirty="0"/>
              <a:t>선택된 오브젝트의 </a:t>
            </a:r>
            <a:r>
              <a:rPr lang="en-US" altLang="ko-KR" sz="1000" dirty="0"/>
              <a:t>3</a:t>
            </a:r>
            <a:r>
              <a:rPr lang="ko-KR" altLang="en-US" sz="1000" dirty="0"/>
              <a:t>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클릭하여 오브젝트의 스케일을 조절할 수 있다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                 </a:t>
            </a:r>
            <a:r>
              <a:rPr lang="ko-KR" altLang="en-US" sz="1000" dirty="0" err="1"/>
              <a:t>기즈모의</a:t>
            </a:r>
            <a:r>
              <a:rPr lang="ko-KR" altLang="en-US" sz="1000" dirty="0"/>
              <a:t> 가운데 큐브를 이용하면 균등 스케일로 오브젝트를 조절할 수 있다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2">
              <a:lnSpc>
                <a:spcPct val="120000"/>
              </a:lnSpc>
            </a:pPr>
            <a:endParaRPr lang="ko-KR" altLang="en-US" sz="10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 Tool: 2D </a:t>
            </a:r>
            <a:r>
              <a:rPr lang="ko-KR" altLang="en-US" sz="1000" dirty="0"/>
              <a:t>게임이나 </a:t>
            </a:r>
            <a:r>
              <a:rPr lang="en-US" altLang="ko-KR" sz="1000" dirty="0"/>
              <a:t>UI</a:t>
            </a:r>
            <a:r>
              <a:rPr lang="ko-KR" altLang="en-US" sz="1000" dirty="0"/>
              <a:t>를 위한 조절자가 나타나며 단축키는 </a:t>
            </a:r>
            <a:r>
              <a:rPr lang="en-US" altLang="ko-KR" sz="1000" dirty="0"/>
              <a:t>T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2D </a:t>
            </a:r>
            <a:r>
              <a:rPr lang="ko-KR" altLang="en-US" sz="1000" dirty="0"/>
              <a:t>모드에서 작업해야 제대로 사용할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Move, Rotate, Scale Tool: </a:t>
            </a:r>
            <a:r>
              <a:rPr lang="ko-KR" altLang="en-US" sz="1000" dirty="0"/>
              <a:t>앞에서 설명한 </a:t>
            </a:r>
            <a:r>
              <a:rPr lang="en-US" altLang="ko-KR" sz="1000" dirty="0"/>
              <a:t>Move, Rotate, Scale</a:t>
            </a:r>
            <a:r>
              <a:rPr lang="ko-KR" altLang="en-US" sz="1000" dirty="0"/>
              <a:t>을 한 번에 조절할 수 있는 </a:t>
            </a:r>
            <a:br>
              <a:rPr lang="en-US" altLang="ko-KR" sz="1000" dirty="0"/>
            </a:br>
            <a:r>
              <a:rPr lang="en-US" altLang="ko-KR" sz="1000" dirty="0"/>
              <a:t> 		             </a:t>
            </a:r>
            <a:r>
              <a:rPr lang="ko-KR" altLang="en-US" sz="1000" dirty="0"/>
              <a:t>툴이 나타나며 단축키는 </a:t>
            </a:r>
            <a:r>
              <a:rPr lang="en-US" altLang="ko-KR" sz="1000" dirty="0"/>
              <a:t>Y</a:t>
            </a:r>
            <a:r>
              <a:rPr lang="ko-KR" altLang="en-US" sz="1000" dirty="0"/>
              <a:t>이다</a:t>
            </a:r>
            <a:r>
              <a:rPr lang="en-US" altLang="ko-KR" sz="1000" dirty="0"/>
              <a:t>.  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Custom Editor Tool: </a:t>
            </a:r>
            <a:r>
              <a:rPr lang="ko-KR" altLang="en-US" sz="1000" dirty="0"/>
              <a:t>커스텀으로 에디터 툴을 지정할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커스텀 에디터가 적용되어 있을 때</a:t>
            </a:r>
            <a:br>
              <a:rPr lang="en-US" altLang="ko-KR" sz="1000" dirty="0"/>
            </a:br>
            <a:r>
              <a:rPr lang="en-US" altLang="ko-KR" sz="1000" dirty="0"/>
              <a:t>		      </a:t>
            </a:r>
            <a:r>
              <a:rPr lang="ko-KR" altLang="en-US" sz="1000" dirty="0"/>
              <a:t> 물체를 선택한 후 </a:t>
            </a:r>
            <a:r>
              <a:rPr lang="en-US" altLang="ko-KR" sz="1000" dirty="0"/>
              <a:t>[Scene] </a:t>
            </a:r>
            <a:r>
              <a:rPr lang="ko-KR" altLang="en-US" sz="1000" dirty="0"/>
              <a:t>창에서 같은 모양의 버튼을 클릭하면 가동된다</a:t>
            </a:r>
            <a:r>
              <a:rPr lang="en-US" altLang="ko-KR" sz="1000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6CC5A8-18DB-4C84-A9D2-A0DA791D9D8B}"/>
              </a:ext>
            </a:extLst>
          </p:cNvPr>
          <p:cNvGrpSpPr/>
          <p:nvPr/>
        </p:nvGrpSpPr>
        <p:grpSpPr>
          <a:xfrm>
            <a:off x="680227" y="1571765"/>
            <a:ext cx="350136" cy="4714151"/>
            <a:chOff x="658870" y="1682120"/>
            <a:chExt cx="350136" cy="4714151"/>
          </a:xfrm>
        </p:grpSpPr>
        <p:pic>
          <p:nvPicPr>
            <p:cNvPr id="22" name="_x237468136">
              <a:extLst>
                <a:ext uri="{FF2B5EF4-FFF2-40B4-BE49-F238E27FC236}">
                  <a16:creationId xmlns:a16="http://schemas.microsoft.com/office/drawing/2014/main" id="{A9C22C53-239F-4027-93E3-21973C383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682120"/>
              <a:ext cx="325438" cy="233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_x236601928">
              <a:extLst>
                <a:ext uri="{FF2B5EF4-FFF2-40B4-BE49-F238E27FC236}">
                  <a16:creationId xmlns:a16="http://schemas.microsoft.com/office/drawing/2014/main" id="{F0FEF33F-50B0-4F3B-B63D-B326A0FD1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60" y="2561270"/>
              <a:ext cx="325438" cy="23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_x234765192">
              <a:extLst>
                <a:ext uri="{FF2B5EF4-FFF2-40B4-BE49-F238E27FC236}">
                  <a16:creationId xmlns:a16="http://schemas.microsoft.com/office/drawing/2014/main" id="{C3A7F92F-E9F6-4176-8E68-96E83F65F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60" y="3228191"/>
              <a:ext cx="325438" cy="24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_x235945624">
              <a:extLst>
                <a:ext uri="{FF2B5EF4-FFF2-40B4-BE49-F238E27FC236}">
                  <a16:creationId xmlns:a16="http://schemas.microsoft.com/office/drawing/2014/main" id="{678B56AC-0B8D-414A-BD30-3B5255407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73" y="3908878"/>
              <a:ext cx="325438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_x234766712">
              <a:extLst>
                <a:ext uri="{FF2B5EF4-FFF2-40B4-BE49-F238E27FC236}">
                  <a16:creationId xmlns:a16="http://schemas.microsoft.com/office/drawing/2014/main" id="{3AEA69D5-7BAC-4088-B69F-B0034ECC0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43" y="6159733"/>
              <a:ext cx="317500" cy="236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DB3F2D-4DD0-4590-8E65-4677B7B10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871" y="4797152"/>
              <a:ext cx="330740" cy="228600"/>
            </a:xfrm>
            <a:prstGeom prst="rect">
              <a:avLst/>
            </a:prstGeom>
          </p:spPr>
        </p:pic>
        <p:pic>
          <p:nvPicPr>
            <p:cNvPr id="27" name="_x234764712">
              <a:extLst>
                <a:ext uri="{FF2B5EF4-FFF2-40B4-BE49-F238E27FC236}">
                  <a16:creationId xmlns:a16="http://schemas.microsoft.com/office/drawing/2014/main" id="{DA39F550-BE7D-47D4-A9C5-FCCF21BEF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70" y="5445224"/>
              <a:ext cx="325438" cy="23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_x235945464">
            <a:extLst>
              <a:ext uri="{FF2B5EF4-FFF2-40B4-BE49-F238E27FC236}">
                <a16:creationId xmlns:a16="http://schemas.microsoft.com/office/drawing/2014/main" id="{3596ADB0-E9B6-43B0-A1AB-99FDBB43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97" y="2104488"/>
            <a:ext cx="989964" cy="9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_x234766632">
            <a:extLst>
              <a:ext uri="{FF2B5EF4-FFF2-40B4-BE49-F238E27FC236}">
                <a16:creationId xmlns:a16="http://schemas.microsoft.com/office/drawing/2014/main" id="{79317D6A-2CEE-493B-8062-8DE0233B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97" y="2801440"/>
            <a:ext cx="951286" cy="99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_x235944264">
            <a:extLst>
              <a:ext uri="{FF2B5EF4-FFF2-40B4-BE49-F238E27FC236}">
                <a16:creationId xmlns:a16="http://schemas.microsoft.com/office/drawing/2014/main" id="{45ACD097-A239-4220-8783-A5071361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97" y="4334710"/>
            <a:ext cx="958175" cy="79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56BF5A-070E-4B07-B9BE-F46D4D6E0D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2797" y="3747225"/>
            <a:ext cx="991353" cy="83390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F94F476-D0FA-4BFE-B08D-C8E8373C09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5440" y="5044455"/>
            <a:ext cx="1027933" cy="923042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5D22D95-0A5A-4374-962B-8A925BDF1EA3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90927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-164852" y="1161012"/>
            <a:ext cx="6660232" cy="5366147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조작을 위한 툴 바 인터페이스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  </a:t>
            </a:r>
            <a:r>
              <a:rPr lang="en-US" altLang="ko-KR" sz="1000" dirty="0"/>
              <a:t>Pivot : Pivot </a:t>
            </a:r>
            <a:r>
              <a:rPr lang="ko-KR" altLang="en-US" sz="1000" dirty="0"/>
              <a:t>모드에서는 각 오브젝트의 </a:t>
            </a:r>
            <a:r>
              <a:rPr lang="ko-KR" altLang="en-US" sz="1000" dirty="0" err="1"/>
              <a:t>피봇을</a:t>
            </a:r>
            <a:r>
              <a:rPr lang="ko-KR" altLang="en-US" sz="1000" dirty="0"/>
              <a:t> 기준으로 </a:t>
            </a:r>
            <a:r>
              <a:rPr lang="ko-KR" altLang="en-US" sz="1000" dirty="0" err="1"/>
              <a:t>스케일되거나</a:t>
            </a:r>
            <a:r>
              <a:rPr lang="ko-KR" altLang="en-US" sz="1000" dirty="0"/>
              <a:t> 회전한다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	            Pivot </a:t>
            </a:r>
            <a:r>
              <a:rPr lang="ko-KR" altLang="en-US" sz="1000" dirty="0"/>
              <a:t>모드에서 </a:t>
            </a:r>
            <a:r>
              <a:rPr lang="en-US" altLang="ko-KR" sz="1000" dirty="0"/>
              <a:t>Ctrl</a:t>
            </a:r>
            <a:r>
              <a:rPr lang="ko-KR" altLang="en-US" sz="1000" dirty="0"/>
              <a:t>을 누른 채 여러 물체를 동시에 선택한 후 회전시키면 </a:t>
            </a:r>
            <a:br>
              <a:rPr lang="ko-KR" altLang="en-US" sz="1000" dirty="0"/>
            </a:br>
            <a:r>
              <a:rPr lang="ko-KR" altLang="en-US" sz="1000" dirty="0"/>
              <a:t>	            다음과 같이 각각의 </a:t>
            </a:r>
            <a:r>
              <a:rPr lang="ko-KR" altLang="en-US" sz="1000" dirty="0" err="1"/>
              <a:t>피봇을</a:t>
            </a:r>
            <a:r>
              <a:rPr lang="ko-KR" altLang="en-US" sz="1000" dirty="0"/>
              <a:t> 따라 회전한다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Center: Pivot </a:t>
            </a:r>
            <a:r>
              <a:rPr lang="ko-KR" altLang="en-US" sz="1000" dirty="0"/>
              <a:t>버튼을 다시 클릭하면 </a:t>
            </a:r>
            <a:r>
              <a:rPr lang="en-US" altLang="ko-KR" sz="1000" dirty="0"/>
              <a:t>Center </a:t>
            </a:r>
            <a:r>
              <a:rPr lang="ko-KR" altLang="en-US" sz="1000" dirty="0"/>
              <a:t>모드로 바뀐다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             Center </a:t>
            </a:r>
            <a:r>
              <a:rPr lang="ko-KR" altLang="en-US" sz="1000" dirty="0"/>
              <a:t>모드에서 여러 물체를 동시에 선택한 후 회전시키거나 </a:t>
            </a:r>
            <a:br>
              <a:rPr lang="ko-KR" altLang="en-US" sz="1000" dirty="0"/>
            </a:br>
            <a:r>
              <a:rPr lang="ko-KR" altLang="en-US" sz="1000" dirty="0"/>
              <a:t>	            스케일을 조절하면 중심점을 기준으로 회전하거나 </a:t>
            </a:r>
            <a:r>
              <a:rPr lang="ko-KR" altLang="en-US" sz="1000" dirty="0" err="1"/>
              <a:t>스케일된다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 Local: Local </a:t>
            </a:r>
            <a:r>
              <a:rPr lang="ko-KR" altLang="en-US" sz="1000" dirty="0"/>
              <a:t>모드에서는 각 축의 방향이 물체가 가진 고유의 축에 종속된다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 Global: Local </a:t>
            </a:r>
            <a:r>
              <a:rPr lang="ko-KR" altLang="en-US" sz="1000" dirty="0"/>
              <a:t>버튼을 다시 클릭하면 </a:t>
            </a:r>
            <a:r>
              <a:rPr lang="en-US" altLang="ko-KR" sz="1000" dirty="0"/>
              <a:t>Global </a:t>
            </a:r>
            <a:r>
              <a:rPr lang="ko-KR" altLang="en-US" sz="1000" dirty="0"/>
              <a:t>모드로 바뀐다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	  Global </a:t>
            </a:r>
            <a:r>
              <a:rPr lang="ko-KR" altLang="en-US" sz="1000" dirty="0"/>
              <a:t>모드에서는 각 축의 방향이 물체와 상관없이 절대 방향을 따른다</a:t>
            </a: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  Snap: </a:t>
            </a:r>
            <a:r>
              <a:rPr lang="ko-KR" altLang="en-US" sz="1000" dirty="0"/>
              <a:t>특정 단위 간격으로 물체를 이동할 수 있다</a:t>
            </a:r>
            <a:r>
              <a:rPr lang="en-US" altLang="ko-KR" sz="1000" dirty="0"/>
              <a:t>. 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381EB51-E8D0-418E-9E55-87407FDE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76" y="1161012"/>
            <a:ext cx="1728192" cy="25717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B864699-1CE5-4E25-90BB-CE841B2B5534}"/>
              </a:ext>
            </a:extLst>
          </p:cNvPr>
          <p:cNvGrpSpPr/>
          <p:nvPr/>
        </p:nvGrpSpPr>
        <p:grpSpPr>
          <a:xfrm>
            <a:off x="491659" y="1914382"/>
            <a:ext cx="425733" cy="3533568"/>
            <a:chOff x="677868" y="1613357"/>
            <a:chExt cx="425733" cy="3533568"/>
          </a:xfrm>
        </p:grpSpPr>
        <p:pic>
          <p:nvPicPr>
            <p:cNvPr id="18" name="_x235944264">
              <a:extLst>
                <a:ext uri="{FF2B5EF4-FFF2-40B4-BE49-F238E27FC236}">
                  <a16:creationId xmlns:a16="http://schemas.microsoft.com/office/drawing/2014/main" id="{F7FCE93A-C6DC-4F7A-B201-2BFBA9B87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70" y="1613357"/>
              <a:ext cx="417928" cy="1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_x235945064">
              <a:extLst>
                <a:ext uri="{FF2B5EF4-FFF2-40B4-BE49-F238E27FC236}">
                  <a16:creationId xmlns:a16="http://schemas.microsoft.com/office/drawing/2014/main" id="{7FB785FD-D41F-48F1-9F47-6E48BB320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70" y="2420888"/>
              <a:ext cx="421831" cy="1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_x234764952">
              <a:extLst>
                <a:ext uri="{FF2B5EF4-FFF2-40B4-BE49-F238E27FC236}">
                  <a16:creationId xmlns:a16="http://schemas.microsoft.com/office/drawing/2014/main" id="{665A9785-912F-4DCC-9920-7AA23D02B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8" y="3726018"/>
              <a:ext cx="417928" cy="17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_x235944664">
              <a:extLst>
                <a:ext uri="{FF2B5EF4-FFF2-40B4-BE49-F238E27FC236}">
                  <a16:creationId xmlns:a16="http://schemas.microsoft.com/office/drawing/2014/main" id="{5BD250E2-180D-4D06-AD4D-9F6A2E2F0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8" y="4275620"/>
              <a:ext cx="417928" cy="15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_x234765432">
              <a:extLst>
                <a:ext uri="{FF2B5EF4-FFF2-40B4-BE49-F238E27FC236}">
                  <a16:creationId xmlns:a16="http://schemas.microsoft.com/office/drawing/2014/main" id="{05A621E0-E742-42E6-9032-1FF6CBAE9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16" y="4887307"/>
              <a:ext cx="348480" cy="259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2CD181-01A6-4D91-9417-0F3F58863DAD}"/>
              </a:ext>
            </a:extLst>
          </p:cNvPr>
          <p:cNvGrpSpPr/>
          <p:nvPr/>
        </p:nvGrpSpPr>
        <p:grpSpPr>
          <a:xfrm>
            <a:off x="5940151" y="1510246"/>
            <a:ext cx="2851508" cy="880745"/>
            <a:chOff x="8133799" y="674703"/>
            <a:chExt cx="3945980" cy="1280987"/>
          </a:xfrm>
        </p:grpSpPr>
        <p:pic>
          <p:nvPicPr>
            <p:cNvPr id="34" name="_x235942424">
              <a:extLst>
                <a:ext uri="{FF2B5EF4-FFF2-40B4-BE49-F238E27FC236}">
                  <a16:creationId xmlns:a16="http://schemas.microsoft.com/office/drawing/2014/main" id="{EF5B7466-FF22-4D50-B920-D7A58936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225" y="674703"/>
              <a:ext cx="2017554" cy="128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_x234764952">
              <a:extLst>
                <a:ext uri="{FF2B5EF4-FFF2-40B4-BE49-F238E27FC236}">
                  <a16:creationId xmlns:a16="http://schemas.microsoft.com/office/drawing/2014/main" id="{C4B30060-4B6F-4270-ABCE-084DCD428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3799" y="674703"/>
              <a:ext cx="1936826" cy="128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3B72C0-DDD8-491F-9994-2DAEDD350AC0}"/>
              </a:ext>
            </a:extLst>
          </p:cNvPr>
          <p:cNvGrpSpPr/>
          <p:nvPr/>
        </p:nvGrpSpPr>
        <p:grpSpPr>
          <a:xfrm>
            <a:off x="5912827" y="2531968"/>
            <a:ext cx="2831341" cy="1067077"/>
            <a:chOff x="8145242" y="1972894"/>
            <a:chExt cx="3690221" cy="1425575"/>
          </a:xfrm>
        </p:grpSpPr>
        <p:pic>
          <p:nvPicPr>
            <p:cNvPr id="37" name="_x234765432">
              <a:extLst>
                <a:ext uri="{FF2B5EF4-FFF2-40B4-BE49-F238E27FC236}">
                  <a16:creationId xmlns:a16="http://schemas.microsoft.com/office/drawing/2014/main" id="{6404093F-F999-4EF6-9E6B-BFCD71831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242" y="1972894"/>
              <a:ext cx="1916983" cy="142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_x235942344">
              <a:extLst>
                <a:ext uri="{FF2B5EF4-FFF2-40B4-BE49-F238E27FC236}">
                  <a16:creationId xmlns:a16="http://schemas.microsoft.com/office/drawing/2014/main" id="{A52E93FE-1FA6-4F10-BE16-77D6E3296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225" y="1972894"/>
              <a:ext cx="1773238" cy="142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_x234766392">
            <a:extLst>
              <a:ext uri="{FF2B5EF4-FFF2-40B4-BE49-F238E27FC236}">
                <a16:creationId xmlns:a16="http://schemas.microsoft.com/office/drawing/2014/main" id="{70E08C18-B221-47A4-B242-0CB0A75C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626" y="4182429"/>
            <a:ext cx="879717" cy="95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_x235945144">
            <a:extLst>
              <a:ext uri="{FF2B5EF4-FFF2-40B4-BE49-F238E27FC236}">
                <a16:creationId xmlns:a16="http://schemas.microsoft.com/office/drawing/2014/main" id="{D24CF065-7B4C-4A3B-B967-65FFBE43C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703" y="4182429"/>
            <a:ext cx="932969" cy="95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3EDE0F04-D58D-4D8C-A829-A1E3CE378242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18041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-108520" y="1196752"/>
            <a:ext cx="5918795" cy="5366147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 단축키</a:t>
            </a: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확대</a:t>
            </a:r>
            <a:r>
              <a:rPr lang="en-US" altLang="ko-KR" sz="1200" dirty="0"/>
              <a:t>/</a:t>
            </a:r>
            <a:r>
              <a:rPr lang="ko-KR" altLang="en-US" sz="1200" dirty="0"/>
              <a:t>축소</a:t>
            </a:r>
            <a:r>
              <a:rPr lang="en-US" altLang="ko-KR" sz="1200" dirty="0"/>
              <a:t>: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</a:t>
            </a:r>
            <a:r>
              <a:rPr lang="ko-KR" altLang="en-US" sz="1000" dirty="0" err="1"/>
              <a:t>휠을</a:t>
            </a:r>
            <a:r>
              <a:rPr lang="ko-KR" altLang="en-US" sz="1000" dirty="0"/>
              <a:t> 굴린다</a:t>
            </a:r>
            <a:r>
              <a:rPr lang="en-US" altLang="ko-KR" sz="1000" dirty="0"/>
              <a:t>.</a:t>
            </a:r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Alt</a:t>
            </a:r>
            <a:r>
              <a:rPr lang="ko-KR" altLang="en-US" sz="1000" dirty="0"/>
              <a:t>＋마우스 오른쪽클릭 </a:t>
            </a:r>
            <a:r>
              <a:rPr lang="ko-KR" altLang="en-US" sz="1000" dirty="0" err="1"/>
              <a:t>드래그하면</a:t>
            </a:r>
            <a:r>
              <a:rPr lang="ko-KR" altLang="en-US" sz="1000" dirty="0"/>
              <a:t> 확대</a:t>
            </a:r>
            <a:r>
              <a:rPr lang="en-US" altLang="ko-KR" sz="1000" dirty="0"/>
              <a:t>/</a:t>
            </a:r>
            <a:r>
              <a:rPr lang="ko-KR" altLang="en-US" sz="1000" dirty="0"/>
              <a:t>축소할 수 있다</a:t>
            </a:r>
            <a:r>
              <a:rPr lang="en-US" altLang="ko-KR" sz="1000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         </a:t>
            </a:r>
            <a:r>
              <a:rPr lang="ko-KR" altLang="en-US" sz="1200" dirty="0" err="1"/>
              <a:t>패닝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가운데 버튼을 클릭하여 </a:t>
            </a:r>
            <a:r>
              <a:rPr lang="ko-KR" altLang="en-US" sz="1000" dirty="0" err="1"/>
              <a:t>드래그하면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패닝을</a:t>
            </a:r>
            <a:r>
              <a:rPr lang="ko-KR" altLang="en-US" sz="1000" dirty="0"/>
              <a:t> 할 수 있다</a:t>
            </a:r>
            <a:r>
              <a:rPr lang="en-US" altLang="ko-KR" sz="1000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        카메라 중심 회전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오른쪽 버튼을 클릭한 채 화면에서 </a:t>
            </a:r>
            <a:br>
              <a:rPr lang="en-US" altLang="ko-KR" sz="1000" dirty="0"/>
            </a:br>
            <a:r>
              <a:rPr lang="ko-KR" altLang="en-US" sz="1000" dirty="0"/>
              <a:t>마우스를 움직이면 화면을 회전시킬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찾기</a:t>
            </a:r>
            <a:r>
              <a:rPr lang="en-US" altLang="ko-KR" sz="1200" dirty="0"/>
              <a:t>: </a:t>
            </a:r>
            <a:r>
              <a:rPr lang="ko-KR" altLang="en-US" sz="1200" dirty="0"/>
              <a:t>특정한 물체를 찾고 싶을 때는 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[Hierarchy] </a:t>
            </a:r>
            <a:r>
              <a:rPr lang="ko-KR" altLang="en-US" sz="1000" dirty="0"/>
              <a:t>창에서 찾고자 하는 물체를 선택하고 더블클릭을 하거나 </a:t>
            </a:r>
            <a:r>
              <a:rPr lang="en-US" altLang="ko-KR" sz="1000" dirty="0"/>
              <a:t>F</a:t>
            </a:r>
            <a:r>
              <a:rPr lang="ko-KR" altLang="en-US" sz="1000" dirty="0"/>
              <a:t>를 누른다</a:t>
            </a:r>
            <a:r>
              <a:rPr lang="en-US" altLang="ko-KR" sz="1000" dirty="0"/>
              <a:t>.</a:t>
            </a:r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[Scene] </a:t>
            </a:r>
            <a:r>
              <a:rPr lang="ko-KR" altLang="en-US" sz="1000" dirty="0"/>
              <a:t>창에서 물체를 화면 가득 크게 보고 싶을 때는 물체를 선택하고 </a:t>
            </a:r>
            <a:r>
              <a:rPr lang="en-US" altLang="ko-KR" sz="1000" dirty="0"/>
              <a:t>F</a:t>
            </a:r>
            <a:r>
              <a:rPr lang="ko-KR" altLang="en-US" sz="1000" dirty="0"/>
              <a:t>를 누른다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AA754E-C59B-41E8-877B-AEFEC64E1ABB}"/>
              </a:ext>
            </a:extLst>
          </p:cNvPr>
          <p:cNvGrpSpPr/>
          <p:nvPr/>
        </p:nvGrpSpPr>
        <p:grpSpPr>
          <a:xfrm>
            <a:off x="5782791" y="1628800"/>
            <a:ext cx="2809706" cy="940401"/>
            <a:chOff x="7896952" y="903671"/>
            <a:chExt cx="2809706" cy="9404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CB834E-BF6F-4DED-8805-7CE20BF2042E}"/>
                </a:ext>
              </a:extLst>
            </p:cNvPr>
            <p:cNvGrpSpPr/>
            <p:nvPr/>
          </p:nvGrpSpPr>
          <p:grpSpPr>
            <a:xfrm>
              <a:off x="7896952" y="903671"/>
              <a:ext cx="914400" cy="914400"/>
              <a:chOff x="7323899" y="929673"/>
              <a:chExt cx="914400" cy="914400"/>
            </a:xfrm>
          </p:grpSpPr>
          <p:pic>
            <p:nvPicPr>
              <p:cNvPr id="28" name="그래픽 27" descr="쥐 윤곽선">
                <a:extLst>
                  <a:ext uri="{FF2B5EF4-FFF2-40B4-BE49-F238E27FC236}">
                    <a16:creationId xmlns:a16="http://schemas.microsoft.com/office/drawing/2014/main" id="{082A2305-E993-4665-981E-9F6AE9A81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23899" y="92967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0023800B-C1A1-4A86-A6F3-7D17D0A79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1099" y="1065945"/>
                <a:ext cx="0" cy="3886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24" name="그래픽 23" descr="쥐 윤곽선">
              <a:extLst>
                <a:ext uri="{FF2B5EF4-FFF2-40B4-BE49-F238E27FC236}">
                  <a16:creationId xmlns:a16="http://schemas.microsoft.com/office/drawing/2014/main" id="{41D0D9D6-EE50-497A-AF7B-DD62FEAFA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2258" y="929672"/>
              <a:ext cx="914400" cy="914400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C739FB7-5C2A-40D7-9059-E67F269E9440}"/>
                </a:ext>
              </a:extLst>
            </p:cNvPr>
            <p:cNvSpPr/>
            <p:nvPr/>
          </p:nvSpPr>
          <p:spPr>
            <a:xfrm>
              <a:off x="9262859" y="1236795"/>
              <a:ext cx="605599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Alt</a:t>
              </a:r>
              <a:endParaRPr lang="ko-KR" altLang="en-US" dirty="0"/>
            </a:p>
          </p:txBody>
        </p:sp>
        <p:pic>
          <p:nvPicPr>
            <p:cNvPr id="26" name="그래픽 25" descr="Cursor">
              <a:extLst>
                <a:ext uri="{FF2B5EF4-FFF2-40B4-BE49-F238E27FC236}">
                  <a16:creationId xmlns:a16="http://schemas.microsoft.com/office/drawing/2014/main" id="{1C24C2E7-4AE9-4B88-AB2C-430CDEA9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07478" y="1090146"/>
              <a:ext cx="320928" cy="32092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572CC9-B901-4443-911A-D0C6FE66EBC6}"/>
                </a:ext>
              </a:extLst>
            </p:cNvPr>
            <p:cNvSpPr txBox="1"/>
            <p:nvPr/>
          </p:nvSpPr>
          <p:spPr>
            <a:xfrm>
              <a:off x="8735152" y="122640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or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A33502A-0E09-4AA9-A10B-93AF0210E634}"/>
              </a:ext>
            </a:extLst>
          </p:cNvPr>
          <p:cNvGrpSpPr/>
          <p:nvPr/>
        </p:nvGrpSpPr>
        <p:grpSpPr>
          <a:xfrm>
            <a:off x="5758433" y="2783161"/>
            <a:ext cx="914400" cy="914400"/>
            <a:chOff x="7667625" y="2294664"/>
            <a:chExt cx="914400" cy="9144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771FCDA-4BF4-4DDB-B244-F481891E9056}"/>
                </a:ext>
              </a:extLst>
            </p:cNvPr>
            <p:cNvSpPr/>
            <p:nvPr/>
          </p:nvSpPr>
          <p:spPr>
            <a:xfrm>
              <a:off x="8099846" y="2534444"/>
              <a:ext cx="49958" cy="15557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래픽 40" descr="쥐 윤곽선">
              <a:extLst>
                <a:ext uri="{FF2B5EF4-FFF2-40B4-BE49-F238E27FC236}">
                  <a16:creationId xmlns:a16="http://schemas.microsoft.com/office/drawing/2014/main" id="{42A8FE38-E0A1-4176-8F99-30D3B557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7625" y="2294664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D8FC895-117C-4251-9A42-B2653AECB630}"/>
              </a:ext>
            </a:extLst>
          </p:cNvPr>
          <p:cNvGrpSpPr/>
          <p:nvPr/>
        </p:nvGrpSpPr>
        <p:grpSpPr>
          <a:xfrm>
            <a:off x="5796533" y="3857601"/>
            <a:ext cx="914400" cy="914400"/>
            <a:chOff x="9425749" y="3132521"/>
            <a:chExt cx="914400" cy="914400"/>
          </a:xfrm>
        </p:grpSpPr>
        <p:pic>
          <p:nvPicPr>
            <p:cNvPr id="43" name="그래픽 42" descr="쥐 윤곽선">
              <a:extLst>
                <a:ext uri="{FF2B5EF4-FFF2-40B4-BE49-F238E27FC236}">
                  <a16:creationId xmlns:a16="http://schemas.microsoft.com/office/drawing/2014/main" id="{272A6E21-300C-4C25-8090-7FC165B63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5749" y="3132521"/>
              <a:ext cx="914400" cy="914400"/>
            </a:xfrm>
            <a:prstGeom prst="rect">
              <a:avLst/>
            </a:prstGeom>
          </p:spPr>
        </p:pic>
        <p:pic>
          <p:nvPicPr>
            <p:cNvPr id="44" name="그래픽 43" descr="Cursor">
              <a:extLst>
                <a:ext uri="{FF2B5EF4-FFF2-40B4-BE49-F238E27FC236}">
                  <a16:creationId xmlns:a16="http://schemas.microsoft.com/office/drawing/2014/main" id="{3E35B4CA-A0A6-418F-A45D-35AFDC5E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23472" y="3294794"/>
              <a:ext cx="320928" cy="320928"/>
            </a:xfrm>
            <a:prstGeom prst="rect">
              <a:avLst/>
            </a:prstGeom>
          </p:spPr>
        </p:pic>
      </p:grpSp>
      <p:pic>
        <p:nvPicPr>
          <p:cNvPr id="45" name="_x235944824">
            <a:extLst>
              <a:ext uri="{FF2B5EF4-FFF2-40B4-BE49-F238E27FC236}">
                <a16:creationId xmlns:a16="http://schemas.microsoft.com/office/drawing/2014/main" id="{AB77F94B-0F64-4F95-90FE-37D6CFD23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972" y="5271549"/>
            <a:ext cx="1406525" cy="5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0BE7A25-0D4E-4537-86E2-D8D5A467D4DA}"/>
              </a:ext>
            </a:extLst>
          </p:cNvPr>
          <p:cNvSpPr/>
          <p:nvPr/>
        </p:nvSpPr>
        <p:spPr>
          <a:xfrm>
            <a:off x="7616776" y="5366139"/>
            <a:ext cx="474326" cy="352157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pic>
        <p:nvPicPr>
          <p:cNvPr id="47" name="_x235945624">
            <a:extLst>
              <a:ext uri="{FF2B5EF4-FFF2-40B4-BE49-F238E27FC236}">
                <a16:creationId xmlns:a16="http://schemas.microsoft.com/office/drawing/2014/main" id="{7A48B8FB-0061-4CBC-8800-E1B5434E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92" y="3050722"/>
            <a:ext cx="357188" cy="25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_x234765432">
            <a:extLst>
              <a:ext uri="{FF2B5EF4-FFF2-40B4-BE49-F238E27FC236}">
                <a16:creationId xmlns:a16="http://schemas.microsoft.com/office/drawing/2014/main" id="{0B6D32AB-B5C2-4531-BCEA-386B6848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92" y="3950680"/>
            <a:ext cx="357188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A96293CC-B5AE-4F69-8D54-7EFB01715022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5103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-108520" y="1196752"/>
            <a:ext cx="6552728" cy="5366147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 단축키</a:t>
            </a:r>
            <a:br>
              <a:rPr lang="en-US" altLang="ko-KR" sz="1400" dirty="0"/>
            </a:br>
            <a:endParaRPr lang="ko-KR" altLang="en-US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중심 회전</a:t>
            </a:r>
            <a:r>
              <a:rPr lang="en-US" altLang="ko-KR" sz="1200" dirty="0"/>
              <a:t>: </a:t>
            </a:r>
            <a:r>
              <a:rPr lang="ko-KR" altLang="en-US" sz="1200" dirty="0"/>
              <a:t>오브젝트를 자세히 관찰할 때 쓰는 기능</a:t>
            </a:r>
            <a:r>
              <a:rPr lang="en-US" altLang="ko-KR" sz="1200" dirty="0"/>
              <a:t> </a:t>
            </a:r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F</a:t>
            </a:r>
            <a:r>
              <a:rPr lang="ko-KR" altLang="en-US" sz="1000" dirty="0"/>
              <a:t>를 이용하여 특정한 물체를 중심에 놓은 후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컨트롤</a:t>
            </a:r>
            <a:r>
              <a:rPr lang="en-US" altLang="ko-KR" sz="1000" dirty="0"/>
              <a:t>+ </a:t>
            </a:r>
            <a:r>
              <a:rPr lang="ko-KR" altLang="en-US" sz="1000" dirty="0"/>
              <a:t>마우스 왼쪽 버튼을 클릭하여 드래그</a:t>
            </a:r>
            <a:br>
              <a:rPr lang="en-US" altLang="ko-KR" sz="1000" dirty="0"/>
            </a:b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표면 스냅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물체를 다른 물체의 표면 위에 올리고자 할 때 사용하는 방법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다른 물체 위에 올리고 싶은 물체를 선택하고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en-US" altLang="ko-KR" sz="1000" dirty="0"/>
              <a:t>Ctrl</a:t>
            </a:r>
            <a:r>
              <a:rPr lang="ko-KR" altLang="en-US" sz="1000" dirty="0"/>
              <a:t>과 </a:t>
            </a:r>
            <a:r>
              <a:rPr lang="en-US" altLang="ko-KR" sz="1000" dirty="0"/>
              <a:t>Shift</a:t>
            </a:r>
            <a:r>
              <a:rPr lang="ko-KR" altLang="en-US" sz="1000" dirty="0"/>
              <a:t>를 누르면 나오는 중앙의 사각형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클릭한 채 </a:t>
            </a:r>
            <a:br>
              <a:rPr lang="en-US" altLang="ko-KR" sz="1000" dirty="0"/>
            </a:br>
            <a:r>
              <a:rPr lang="ko-KR" altLang="en-US" sz="1000" dirty="0"/>
              <a:t>마우스를 다른 오브젝트 위로 이동시키면 그 표면 위로 물체가 올라가는 것을 볼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버텍스</a:t>
            </a:r>
            <a:r>
              <a:rPr lang="ko-KR" altLang="en-US" sz="1200" dirty="0"/>
              <a:t> 스냅</a:t>
            </a:r>
            <a:r>
              <a:rPr lang="en-US" altLang="ko-KR" sz="1200" dirty="0"/>
              <a:t>: </a:t>
            </a:r>
            <a:r>
              <a:rPr lang="ko-KR" altLang="en-US" sz="1200" dirty="0"/>
              <a:t>물체끼리 붙일 때 쓰는 기능</a:t>
            </a:r>
            <a:r>
              <a:rPr lang="en-US" altLang="ko-KR" sz="1200" dirty="0"/>
              <a:t>(ex: </a:t>
            </a:r>
            <a:r>
              <a:rPr lang="ko-KR" altLang="en-US" sz="1200" dirty="0" err="1"/>
              <a:t>모듈화된</a:t>
            </a:r>
            <a:r>
              <a:rPr lang="ko-KR" altLang="en-US" sz="1200" dirty="0"/>
              <a:t> 도로 블록을 붙이기</a:t>
            </a:r>
            <a:r>
              <a:rPr lang="en-US" altLang="ko-KR" sz="1200" dirty="0"/>
              <a:t>)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물체를 선택한 후 </a:t>
            </a:r>
            <a:r>
              <a:rPr lang="en-US" altLang="ko-KR" sz="1000" dirty="0"/>
              <a:t>V</a:t>
            </a:r>
            <a:r>
              <a:rPr lang="ko-KR" altLang="en-US" sz="1000" dirty="0"/>
              <a:t>를 누르고 있으면 </a:t>
            </a:r>
            <a:r>
              <a:rPr lang="ko-KR" altLang="en-US" sz="1000" dirty="0" err="1"/>
              <a:t>버텍스를</a:t>
            </a:r>
            <a:r>
              <a:rPr lang="ko-KR" altLang="en-US" sz="1000" dirty="0"/>
              <a:t> 선택할 수 있으며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그대로 다른 물체의 </a:t>
            </a:r>
            <a:r>
              <a:rPr lang="ko-KR" altLang="en-US" sz="1000" dirty="0" err="1"/>
              <a:t>버텍스로</a:t>
            </a:r>
            <a:r>
              <a:rPr lang="ko-KR" altLang="en-US" sz="1000" dirty="0"/>
              <a:t> 옮기면 </a:t>
            </a:r>
            <a:r>
              <a:rPr lang="ko-KR" altLang="en-US" sz="1000" dirty="0" err="1"/>
              <a:t>버텍스끼리</a:t>
            </a:r>
            <a:r>
              <a:rPr lang="ko-KR" altLang="en-US" sz="1000" dirty="0"/>
              <a:t> 붙는다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그러나 실제로 물체가 붙는 것은 아니라 </a:t>
            </a:r>
            <a:r>
              <a:rPr lang="ko-KR" altLang="en-US" sz="1000" dirty="0" err="1"/>
              <a:t>버텍스가</a:t>
            </a:r>
            <a:r>
              <a:rPr lang="ko-KR" altLang="en-US" sz="1000" dirty="0"/>
              <a:t> 동일한 위치로 이동한 것일 뿐이다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화면 내비게이션</a:t>
            </a:r>
            <a:r>
              <a:rPr lang="en-US" altLang="ko-KR" sz="1200" dirty="0"/>
              <a:t>: </a:t>
            </a:r>
            <a:r>
              <a:rPr lang="ko-KR" altLang="en-US" sz="1200" dirty="0"/>
              <a:t>게임에서 쓰이는 방식의 화면 네비게이션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오른쪽 버튼을 클릭한 채 </a:t>
            </a:r>
            <a:br>
              <a:rPr lang="en-US" altLang="ko-KR" sz="1000" dirty="0"/>
            </a:br>
            <a:r>
              <a:rPr lang="ko-KR" altLang="en-US" sz="1000" dirty="0"/>
              <a:t>키보드의 </a:t>
            </a:r>
            <a:r>
              <a:rPr lang="en-US" altLang="ko-KR" sz="1000" dirty="0" err="1"/>
              <a:t>wasd</a:t>
            </a:r>
            <a:r>
              <a:rPr lang="ko-KR" altLang="en-US" sz="1000" dirty="0"/>
              <a:t>를 누르면 </a:t>
            </a:r>
            <a:r>
              <a:rPr lang="en-US" altLang="ko-KR" sz="1000" dirty="0"/>
              <a:t>FPS </a:t>
            </a:r>
            <a:r>
              <a:rPr lang="ko-KR" altLang="en-US" sz="1000" dirty="0"/>
              <a:t>게임을 </a:t>
            </a:r>
            <a:r>
              <a:rPr lang="ko-KR" altLang="en-US" sz="1000" dirty="0" err="1"/>
              <a:t>하듯이</a:t>
            </a:r>
            <a:r>
              <a:rPr lang="ko-KR" altLang="en-US" sz="1000" dirty="0"/>
              <a:t> 화면을 </a:t>
            </a:r>
            <a:r>
              <a:rPr lang="ko-KR" altLang="en-US" sz="1000" dirty="0" err="1"/>
              <a:t>내비게이션할</a:t>
            </a:r>
            <a:r>
              <a:rPr lang="ko-KR" altLang="en-US" sz="1000" dirty="0"/>
              <a:t> 수 있으며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이때 </a:t>
            </a:r>
            <a:r>
              <a:rPr lang="en-US" altLang="ko-KR" sz="1000" dirty="0"/>
              <a:t>Shift</a:t>
            </a:r>
            <a:r>
              <a:rPr lang="ko-KR" altLang="en-US" sz="1000" dirty="0"/>
              <a:t>를 동시에 누르면 일시적으로 속도가 올라간다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이는 만들어진 레벨을 탐색할 때 유용한 방법이다</a:t>
            </a:r>
            <a:r>
              <a:rPr lang="en-US" altLang="ko-KR" sz="1000" dirty="0"/>
              <a:t>. 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6941DF7-6F9C-48F1-B480-B4507470E251}"/>
              </a:ext>
            </a:extLst>
          </p:cNvPr>
          <p:cNvSpPr/>
          <p:nvPr/>
        </p:nvSpPr>
        <p:spPr>
          <a:xfrm>
            <a:off x="6479356" y="1772816"/>
            <a:ext cx="474326" cy="352157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4945C0-D88A-4777-8C62-EF104D9F83FA}"/>
              </a:ext>
            </a:extLst>
          </p:cNvPr>
          <p:cNvGrpSpPr/>
          <p:nvPr/>
        </p:nvGrpSpPr>
        <p:grpSpPr>
          <a:xfrm>
            <a:off x="7413640" y="1456209"/>
            <a:ext cx="1443799" cy="914400"/>
            <a:chOff x="9768040" y="703254"/>
            <a:chExt cx="1443799" cy="914400"/>
          </a:xfrm>
        </p:grpSpPr>
        <p:pic>
          <p:nvPicPr>
            <p:cNvPr id="34" name="그래픽 33" descr="쥐 윤곽선">
              <a:extLst>
                <a:ext uri="{FF2B5EF4-FFF2-40B4-BE49-F238E27FC236}">
                  <a16:creationId xmlns:a16="http://schemas.microsoft.com/office/drawing/2014/main" id="{6973D792-7B2A-478A-A35C-E4C5C9C3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7439" y="703254"/>
              <a:ext cx="914400" cy="914400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8CF1788-9E00-4E78-9EC1-95B697A63FE4}"/>
                </a:ext>
              </a:extLst>
            </p:cNvPr>
            <p:cNvSpPr/>
            <p:nvPr/>
          </p:nvSpPr>
          <p:spPr>
            <a:xfrm>
              <a:off x="9768040" y="1010377"/>
              <a:ext cx="605599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Ctrl</a:t>
              </a:r>
              <a:endParaRPr lang="ko-KR" altLang="en-US" dirty="0"/>
            </a:p>
          </p:txBody>
        </p:sp>
        <p:pic>
          <p:nvPicPr>
            <p:cNvPr id="36" name="그래픽 35" descr="Cursor">
              <a:extLst>
                <a:ext uri="{FF2B5EF4-FFF2-40B4-BE49-F238E27FC236}">
                  <a16:creationId xmlns:a16="http://schemas.microsoft.com/office/drawing/2014/main" id="{62BD1007-60E3-455B-B263-CD3E453E1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0373639" y="850118"/>
              <a:ext cx="339560" cy="320928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BF5C90-F443-4978-B153-322CC46510B0}"/>
              </a:ext>
            </a:extLst>
          </p:cNvPr>
          <p:cNvGrpSpPr/>
          <p:nvPr/>
        </p:nvGrpSpPr>
        <p:grpSpPr>
          <a:xfrm>
            <a:off x="6413478" y="2875015"/>
            <a:ext cx="1305193" cy="540761"/>
            <a:chOff x="8377426" y="2152333"/>
            <a:chExt cx="1305193" cy="540761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B2357F4-C28E-4450-A414-1E87ABE4EF19}"/>
                </a:ext>
              </a:extLst>
            </p:cNvPr>
            <p:cNvSpPr/>
            <p:nvPr/>
          </p:nvSpPr>
          <p:spPr>
            <a:xfrm>
              <a:off x="8377426" y="2152333"/>
              <a:ext cx="605599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Ctrl</a:t>
              </a:r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32B75C9-0F37-4AAC-B8C1-D7E121C7A50A}"/>
                </a:ext>
              </a:extLst>
            </p:cNvPr>
            <p:cNvSpPr/>
            <p:nvPr/>
          </p:nvSpPr>
          <p:spPr>
            <a:xfrm>
              <a:off x="8916879" y="2340937"/>
              <a:ext cx="765740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Shift</a:t>
              </a:r>
              <a:endParaRPr lang="ko-KR" altLang="en-US" dirty="0"/>
            </a:p>
          </p:txBody>
        </p:sp>
      </p:grpSp>
      <p:pic>
        <p:nvPicPr>
          <p:cNvPr id="40" name="_x235945624">
            <a:extLst>
              <a:ext uri="{FF2B5EF4-FFF2-40B4-BE49-F238E27FC236}">
                <a16:creationId xmlns:a16="http://schemas.microsoft.com/office/drawing/2014/main" id="{3AE535F0-ABC6-46F4-B880-8C67B4F5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752" y="2530868"/>
            <a:ext cx="1202093" cy="12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27B401B-D0FB-464D-80B1-B436574443DE}"/>
              </a:ext>
            </a:extLst>
          </p:cNvPr>
          <p:cNvSpPr/>
          <p:nvPr/>
        </p:nvSpPr>
        <p:spPr>
          <a:xfrm>
            <a:off x="6413478" y="3977214"/>
            <a:ext cx="474326" cy="352157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pic>
        <p:nvPicPr>
          <p:cNvPr id="50" name="_x234764712">
            <a:extLst>
              <a:ext uri="{FF2B5EF4-FFF2-40B4-BE49-F238E27FC236}">
                <a16:creationId xmlns:a16="http://schemas.microsoft.com/office/drawing/2014/main" id="{4A126693-7CE3-4416-A469-5FA71E4E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5" y="4394408"/>
            <a:ext cx="1145550" cy="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_x235942584">
            <a:extLst>
              <a:ext uri="{FF2B5EF4-FFF2-40B4-BE49-F238E27FC236}">
                <a16:creationId xmlns:a16="http://schemas.microsoft.com/office/drawing/2014/main" id="{CEB58096-5DA9-4921-BC2F-15C33F4C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90" y="4394408"/>
            <a:ext cx="1303217" cy="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90C135B-63B4-4010-A82C-408FAAEA704F}"/>
              </a:ext>
            </a:extLst>
          </p:cNvPr>
          <p:cNvGrpSpPr/>
          <p:nvPr/>
        </p:nvGrpSpPr>
        <p:grpSpPr>
          <a:xfrm>
            <a:off x="6105465" y="5693890"/>
            <a:ext cx="2904942" cy="914400"/>
            <a:chOff x="8773370" y="5298744"/>
            <a:chExt cx="2904942" cy="91440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66555050-5E51-4E91-B831-481D5BDBED50}"/>
                </a:ext>
              </a:extLst>
            </p:cNvPr>
            <p:cNvSpPr/>
            <p:nvPr/>
          </p:nvSpPr>
          <p:spPr>
            <a:xfrm>
              <a:off x="9953964" y="5379904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</a:t>
              </a:r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4874B57-0DA9-49E6-AB4A-9816A3C66AB1}"/>
                </a:ext>
              </a:extLst>
            </p:cNvPr>
            <p:cNvGrpSpPr/>
            <p:nvPr/>
          </p:nvGrpSpPr>
          <p:grpSpPr>
            <a:xfrm>
              <a:off x="8773370" y="5298744"/>
              <a:ext cx="914400" cy="914400"/>
              <a:chOff x="9252424" y="5342293"/>
              <a:chExt cx="914400" cy="914400"/>
            </a:xfrm>
          </p:grpSpPr>
          <p:pic>
            <p:nvPicPr>
              <p:cNvPr id="59" name="그래픽 58" descr="쥐 윤곽선">
                <a:extLst>
                  <a:ext uri="{FF2B5EF4-FFF2-40B4-BE49-F238E27FC236}">
                    <a16:creationId xmlns:a16="http://schemas.microsoft.com/office/drawing/2014/main" id="{219E35A9-8477-43B5-A568-1E4A233FC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52424" y="5342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그래픽 59" descr="Cursor">
                <a:extLst>
                  <a:ext uri="{FF2B5EF4-FFF2-40B4-BE49-F238E27FC236}">
                    <a16:creationId xmlns:a16="http://schemas.microsoft.com/office/drawing/2014/main" id="{EA0971A4-DD3D-41E8-800B-B57D2B246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50147" y="5504566"/>
                <a:ext cx="320928" cy="320928"/>
              </a:xfrm>
              <a:prstGeom prst="rect">
                <a:avLst/>
              </a:prstGeom>
            </p:spPr>
          </p:pic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98A7342C-3E05-4EA2-8C05-FFCBD6C45821}"/>
                </a:ext>
              </a:extLst>
            </p:cNvPr>
            <p:cNvSpPr/>
            <p:nvPr/>
          </p:nvSpPr>
          <p:spPr>
            <a:xfrm>
              <a:off x="9959734" y="5755944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</a:t>
              </a:r>
              <a:endParaRPr lang="ko-KR" altLang="en-US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70B61EA7-3647-4B73-9937-251ACBE38AA1}"/>
                </a:ext>
              </a:extLst>
            </p:cNvPr>
            <p:cNvSpPr/>
            <p:nvPr/>
          </p:nvSpPr>
          <p:spPr>
            <a:xfrm>
              <a:off x="9565865" y="5761335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6D5CC938-BDEC-48EF-946D-E4A0DDD9F62A}"/>
                </a:ext>
              </a:extLst>
            </p:cNvPr>
            <p:cNvSpPr/>
            <p:nvPr/>
          </p:nvSpPr>
          <p:spPr>
            <a:xfrm>
              <a:off x="10353603" y="5755944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F961056-0C89-4B15-BF5C-9C189B318E44}"/>
                </a:ext>
              </a:extLst>
            </p:cNvPr>
            <p:cNvSpPr/>
            <p:nvPr/>
          </p:nvSpPr>
          <p:spPr>
            <a:xfrm>
              <a:off x="10912572" y="5755943"/>
              <a:ext cx="765740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Shift</a:t>
              </a:r>
              <a:endParaRPr lang="ko-KR" altLang="en-US" dirty="0"/>
            </a:p>
          </p:txBody>
        </p:sp>
      </p:grp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F54F3C12-3BB8-40C1-ACCE-E68E6D274951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476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35696" y="1266151"/>
            <a:ext cx="6840760" cy="513436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컨트롤 바</a:t>
            </a:r>
            <a:endParaRPr lang="en-US" altLang="ko-KR" sz="1400" dirty="0"/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Shaded: </a:t>
            </a:r>
            <a:r>
              <a:rPr lang="ko-KR" altLang="en-US" sz="1000" dirty="0">
                <a:latin typeface="+mn-ea"/>
                <a:ea typeface="+mn-ea"/>
              </a:rPr>
              <a:t>텍스처와 질감이 보인다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Wireframe: </a:t>
            </a:r>
            <a:r>
              <a:rPr lang="ko-KR" altLang="en-US" sz="1000" dirty="0">
                <a:latin typeface="+mn-ea"/>
                <a:ea typeface="+mn-ea"/>
              </a:rPr>
              <a:t>와이어프레임 표현으로 메시를 그린다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Shaded Wireframe: </a:t>
            </a:r>
            <a:r>
              <a:rPr lang="ko-KR" altLang="en-US" sz="1000" dirty="0">
                <a:latin typeface="+mn-ea"/>
                <a:ea typeface="+mn-ea"/>
              </a:rPr>
              <a:t>텍스처와 질감을 입히고 와이어프레임을 겹쳐 그려준다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Shadow Cascades: </a:t>
            </a:r>
            <a:r>
              <a:rPr lang="ko-KR" altLang="en-US" sz="1000" dirty="0" err="1">
                <a:latin typeface="+mn-ea"/>
                <a:ea typeface="+mn-ea"/>
              </a:rPr>
              <a:t>디렉셔널</a:t>
            </a:r>
            <a:r>
              <a:rPr lang="ko-KR" altLang="en-US" sz="1000" dirty="0">
                <a:latin typeface="+mn-ea"/>
                <a:ea typeface="+mn-ea"/>
              </a:rPr>
              <a:t> 라이트의 섀도 </a:t>
            </a:r>
            <a:r>
              <a:rPr lang="ko-KR" altLang="en-US" sz="1000" dirty="0" err="1">
                <a:latin typeface="+mn-ea"/>
                <a:ea typeface="+mn-ea"/>
              </a:rPr>
              <a:t>캐스케이드를</a:t>
            </a:r>
            <a:r>
              <a:rPr lang="ko-KR" altLang="en-US" sz="1000" dirty="0">
                <a:latin typeface="+mn-ea"/>
                <a:ea typeface="+mn-ea"/>
              </a:rPr>
              <a:t> 표시한다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Render Paths: </a:t>
            </a:r>
            <a:r>
              <a:rPr lang="ko-KR" altLang="en-US" sz="1000" dirty="0">
                <a:latin typeface="+mn-ea"/>
                <a:ea typeface="+mn-ea"/>
              </a:rPr>
              <a:t>컬러 코드를 사용하여 각 게임 오브젝트 의 렌더링 패스를 표시한다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파란색은 </a:t>
            </a:r>
            <a:r>
              <a:rPr lang="ko-KR" altLang="en-US" sz="1000" dirty="0" err="1">
                <a:latin typeface="+mn-ea"/>
                <a:ea typeface="+mn-ea"/>
              </a:rPr>
              <a:t>디퍼드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셰이딩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초록 색은 </a:t>
            </a:r>
            <a:r>
              <a:rPr lang="ko-KR" altLang="en-US" sz="1000" dirty="0" err="1">
                <a:latin typeface="+mn-ea"/>
                <a:ea typeface="+mn-ea"/>
              </a:rPr>
              <a:t>디퍼드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라이팅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노란색은 포워드 렌더링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빨간색은 </a:t>
            </a:r>
            <a:r>
              <a:rPr lang="ko-KR" altLang="en-US" sz="1000" dirty="0" err="1">
                <a:latin typeface="+mn-ea"/>
                <a:ea typeface="+mn-ea"/>
              </a:rPr>
              <a:t>버텍스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릿을</a:t>
            </a:r>
            <a:r>
              <a:rPr lang="ko-KR" altLang="en-US" sz="1000" dirty="0">
                <a:latin typeface="+mn-ea"/>
                <a:ea typeface="+mn-ea"/>
              </a:rPr>
              <a:t> 나타낸다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Alpha Channel: </a:t>
            </a:r>
            <a:r>
              <a:rPr lang="ko-KR" altLang="en-US" sz="1000" dirty="0">
                <a:latin typeface="+mn-ea"/>
                <a:ea typeface="+mn-ea"/>
              </a:rPr>
              <a:t>알파로 컬러를 렌더링한다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Overdraw: </a:t>
            </a:r>
            <a:r>
              <a:rPr lang="ko-KR" altLang="en-US" sz="1000" dirty="0">
                <a:latin typeface="+mn-ea"/>
                <a:ea typeface="+mn-ea"/>
              </a:rPr>
              <a:t>게임 오브젝트를 투명한 실루엣으로 렌더링한 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>
                <a:latin typeface="+mn-ea"/>
                <a:ea typeface="+mn-ea"/>
              </a:rPr>
              <a:t>색이 중첩되면 그 부분의 </a:t>
            </a:r>
            <a:r>
              <a:rPr lang="ko-KR" altLang="en-US" sz="1000" dirty="0" err="1">
                <a:latin typeface="+mn-ea"/>
                <a:ea typeface="+mn-ea"/>
              </a:rPr>
              <a:t>오버드로</a:t>
            </a:r>
            <a:r>
              <a:rPr lang="ko-KR" altLang="en-US" sz="1000" dirty="0">
                <a:latin typeface="+mn-ea"/>
                <a:ea typeface="+mn-ea"/>
              </a:rPr>
              <a:t> 수치가 높다는 것을 의미한다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Mipmaps: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컬러 코드를 사용하여 이상적인 텍스처 크기를 표시한다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>
                <a:latin typeface="+mn-ea"/>
                <a:ea typeface="+mn-ea"/>
              </a:rPr>
              <a:t>빨간색은 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>
                <a:latin typeface="+mn-ea"/>
                <a:ea typeface="+mn-ea"/>
              </a:rPr>
              <a:t>현재 거리와 해상도에서</a:t>
            </a:r>
            <a:r>
              <a:rPr lang="en-US" altLang="ko-KR" sz="1000" dirty="0">
                <a:latin typeface="+mn-ea"/>
                <a:ea typeface="+mn-ea"/>
              </a:rPr>
              <a:t>) </a:t>
            </a:r>
            <a:r>
              <a:rPr lang="ko-KR" altLang="en-US" sz="1000" dirty="0">
                <a:latin typeface="+mn-ea"/>
                <a:ea typeface="+mn-ea"/>
              </a:rPr>
              <a:t>텍스처가 필요 이상으로 크다는 것을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파란색은 텍스처가 더 커도 된다는 것을 나타낸다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>
                <a:latin typeface="+mn-ea"/>
                <a:ea typeface="+mn-ea"/>
              </a:rPr>
              <a:t>이상적인 텍스처 크기는 애플리케이션이 실행되는 해상도와 카메라가 특정 표면에 가까이 근접할 수 있는 정도에 따라 다르다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Texture Streaming: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텍스처 스트리밍 시스템의 상태에 따라 게임 오브젝트를 초록색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빨간색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파란색으로 채색한다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Deferred:</a:t>
            </a:r>
            <a:r>
              <a:rPr lang="en-US" altLang="ko-KR" sz="1000" dirty="0">
                <a:latin typeface="+mn-ea"/>
                <a:ea typeface="+mn-ea"/>
              </a:rPr>
              <a:t> G</a:t>
            </a:r>
            <a:r>
              <a:rPr lang="ko-KR" altLang="en-US" sz="1000" dirty="0">
                <a:latin typeface="+mn-ea"/>
                <a:ea typeface="+mn-ea"/>
              </a:rPr>
              <a:t>버퍼</a:t>
            </a:r>
            <a:r>
              <a:rPr lang="en-US" altLang="ko-KR" sz="1000" dirty="0">
                <a:latin typeface="+mn-ea"/>
                <a:ea typeface="+mn-ea"/>
              </a:rPr>
              <a:t>Geometry buffer</a:t>
            </a:r>
            <a:r>
              <a:rPr lang="ko-KR" altLang="en-US" sz="1000" dirty="0">
                <a:latin typeface="+mn-ea"/>
                <a:ea typeface="+mn-ea"/>
              </a:rPr>
              <a:t>의 각 요소</a:t>
            </a:r>
            <a:r>
              <a:rPr lang="en-US" altLang="ko-KR" sz="1000" dirty="0">
                <a:latin typeface="+mn-ea"/>
                <a:ea typeface="+mn-ea"/>
              </a:rPr>
              <a:t>(Albedo, Specular, Smoothness, Normal)</a:t>
            </a:r>
            <a:r>
              <a:rPr lang="ko-KR" altLang="en-US" sz="1000" dirty="0">
                <a:latin typeface="+mn-ea"/>
                <a:ea typeface="+mn-ea"/>
              </a:rPr>
              <a:t>를 따로 볼 수 있다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자세한 내용은 매뉴얼이나 이 책의 렌더링 파이프라인 부분을 참고하기 바란다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Global Illumination:</a:t>
            </a:r>
            <a:r>
              <a:rPr lang="en-US" altLang="ko-KR" sz="1000" dirty="0">
                <a:latin typeface="+mn-ea"/>
                <a:ea typeface="+mn-ea"/>
              </a:rPr>
              <a:t> UV Charts, Systems, Albedo, Emissive, Irradiance, Directionality, Baked, Clustering, Lit Clustering </a:t>
            </a:r>
            <a:r>
              <a:rPr lang="ko-KR" altLang="en-US" sz="1000" dirty="0">
                <a:latin typeface="+mn-ea"/>
                <a:ea typeface="+mn-ea"/>
              </a:rPr>
              <a:t>등 글로벌 </a:t>
            </a:r>
            <a:r>
              <a:rPr lang="ko-KR" altLang="en-US" sz="1000" dirty="0" err="1">
                <a:latin typeface="+mn-ea"/>
                <a:ea typeface="+mn-ea"/>
              </a:rPr>
              <a:t>일루미네이션</a:t>
            </a:r>
            <a:r>
              <a:rPr lang="ko-KR" altLang="en-US" sz="1000" dirty="0">
                <a:latin typeface="+mn-ea"/>
                <a:ea typeface="+mn-ea"/>
              </a:rPr>
              <a:t> 시스템의 상황을 알 수 있는 많은 정보를 제공한다</a:t>
            </a:r>
            <a:r>
              <a:rPr lang="en-US" altLang="ko-KR" sz="1000" dirty="0">
                <a:latin typeface="+mn-ea"/>
                <a:ea typeface="+mn-ea"/>
              </a:rPr>
              <a:t>. (</a:t>
            </a:r>
            <a:r>
              <a:rPr lang="ko-KR" altLang="en-US" sz="1000" dirty="0" err="1">
                <a:latin typeface="+mn-ea"/>
                <a:ea typeface="+mn-ea"/>
              </a:rPr>
              <a:t>라이트맵</a:t>
            </a:r>
            <a:r>
              <a:rPr lang="ko-KR" altLang="en-US" sz="1000" dirty="0">
                <a:latin typeface="+mn-ea"/>
                <a:ea typeface="+mn-ea"/>
              </a:rPr>
              <a:t> 부분 참고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  <a:p>
            <a:pPr lvl="2"/>
            <a:r>
              <a:rPr lang="en-US" altLang="ko-KR" sz="1000" b="1" dirty="0">
                <a:latin typeface="+mn-ea"/>
                <a:ea typeface="+mn-ea"/>
              </a:rPr>
              <a:t>Material Validation: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물리 기반 </a:t>
            </a:r>
            <a:r>
              <a:rPr lang="ko-KR" altLang="en-US" sz="1000" dirty="0" err="1">
                <a:latin typeface="+mn-ea"/>
                <a:ea typeface="+mn-ea"/>
              </a:rPr>
              <a:t>매터리얼이</a:t>
            </a:r>
            <a:r>
              <a:rPr lang="ko-KR" altLang="en-US" sz="1000" dirty="0">
                <a:latin typeface="+mn-ea"/>
                <a:ea typeface="+mn-ea"/>
              </a:rPr>
              <a:t> 권장 범위 내의 값을 사용하는지 검사할 수 있으며 </a:t>
            </a:r>
            <a:r>
              <a:rPr lang="en-US" altLang="ko-KR" sz="1000" dirty="0">
                <a:latin typeface="+mn-ea"/>
                <a:ea typeface="+mn-ea"/>
              </a:rPr>
              <a:t>Albedo</a:t>
            </a:r>
            <a:r>
              <a:rPr lang="ko-KR" altLang="en-US" sz="1000" dirty="0">
                <a:latin typeface="+mn-ea"/>
                <a:ea typeface="+mn-ea"/>
              </a:rPr>
              <a:t>와 </a:t>
            </a:r>
            <a:r>
              <a:rPr lang="en-US" altLang="ko-KR" sz="1000" dirty="0">
                <a:latin typeface="+mn-ea"/>
                <a:ea typeface="+mn-ea"/>
              </a:rPr>
              <a:t>Metal Specular </a:t>
            </a:r>
            <a:r>
              <a:rPr lang="ko-KR" altLang="en-US" sz="1000" dirty="0">
                <a:latin typeface="+mn-ea"/>
                <a:ea typeface="+mn-ea"/>
              </a:rPr>
              <a:t>모드가 있다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 err="1">
                <a:latin typeface="+mn-ea"/>
                <a:ea typeface="+mn-ea"/>
              </a:rPr>
              <a:t>셰이더</a:t>
            </a:r>
            <a:r>
              <a:rPr lang="ko-KR" altLang="en-US" sz="1000" dirty="0">
                <a:latin typeface="+mn-ea"/>
                <a:ea typeface="+mn-ea"/>
              </a:rPr>
              <a:t> 부분 참고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endParaRPr lang="ko-KR" altLang="en-US" sz="1000" dirty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lvl="1">
              <a:lnSpc>
                <a:spcPct val="120000"/>
              </a:lnSpc>
            </a:pPr>
            <a:endParaRPr lang="ko-KR" altLang="en-US" sz="1400" dirty="0"/>
          </a:p>
        </p:txBody>
      </p:sp>
      <p:pic>
        <p:nvPicPr>
          <p:cNvPr id="27" name="_x235945224">
            <a:extLst>
              <a:ext uri="{FF2B5EF4-FFF2-40B4-BE49-F238E27FC236}">
                <a16:creationId xmlns:a16="http://schemas.microsoft.com/office/drawing/2014/main" id="{4E8404D1-C360-444B-B81A-B66276300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1"/>
          <a:stretch/>
        </p:blipFill>
        <p:spPr bwMode="auto">
          <a:xfrm>
            <a:off x="190500" y="1048106"/>
            <a:ext cx="1479402" cy="557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0C73388-84C9-48BF-A42E-E502AC42A917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8109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187624" y="1700808"/>
            <a:ext cx="7560840" cy="720079"/>
          </a:xfrm>
        </p:spPr>
        <p:txBody>
          <a:bodyPr/>
          <a:lstStyle/>
          <a:p>
            <a:pPr lvl="2"/>
            <a:r>
              <a:rPr lang="en-US" altLang="ko-KR" sz="1050" b="1" dirty="0"/>
              <a:t>2D: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씬을</a:t>
            </a:r>
            <a:r>
              <a:rPr lang="ko-KR" altLang="en-US" sz="1050" dirty="0"/>
              <a:t> </a:t>
            </a:r>
            <a:r>
              <a:rPr lang="en-US" altLang="ko-KR" sz="1050" dirty="0"/>
              <a:t>2D/3D </a:t>
            </a:r>
            <a:r>
              <a:rPr lang="ko-KR" altLang="en-US" sz="1050" dirty="0"/>
              <a:t>뷰로 전환한다</a:t>
            </a:r>
            <a:r>
              <a:rPr lang="en-US" altLang="ko-KR" sz="1050" dirty="0"/>
              <a:t>. 2D </a:t>
            </a:r>
            <a:r>
              <a:rPr lang="ko-KR" altLang="en-US" sz="1050" dirty="0"/>
              <a:t>모드에서 카메라는 </a:t>
            </a:r>
            <a:r>
              <a:rPr lang="en-US" altLang="ko-KR" sz="1050" dirty="0"/>
              <a:t>+Z</a:t>
            </a:r>
            <a:r>
              <a:rPr lang="ko-KR" altLang="en-US" sz="1050" dirty="0"/>
              <a:t>축을 향하고 </a:t>
            </a:r>
            <a:r>
              <a:rPr lang="en-US" altLang="ko-KR" sz="1050" dirty="0"/>
              <a:t>X</a:t>
            </a:r>
            <a:r>
              <a:rPr lang="ko-KR" altLang="en-US" sz="1050" dirty="0"/>
              <a:t>축은 오른쪽을</a:t>
            </a:r>
            <a:r>
              <a:rPr lang="en-US" altLang="ko-KR" sz="1050" dirty="0"/>
              <a:t>, Y</a:t>
            </a:r>
            <a:r>
              <a:rPr lang="ko-KR" altLang="en-US" sz="1050" dirty="0"/>
              <a:t>축은 위를 가리킨다</a:t>
            </a:r>
            <a:r>
              <a:rPr lang="en-US" altLang="ko-KR" sz="1050" dirty="0"/>
              <a:t>. </a:t>
            </a:r>
          </a:p>
          <a:p>
            <a:pPr lvl="2"/>
            <a:r>
              <a:rPr lang="en-US" altLang="ko-KR" sz="1050" b="1" dirty="0"/>
              <a:t>Lighting: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조명</a:t>
            </a:r>
            <a:r>
              <a:rPr lang="en-US" altLang="ko-KR" sz="1050" dirty="0"/>
              <a:t>(</a:t>
            </a:r>
            <a:r>
              <a:rPr lang="ko-KR" altLang="en-US" sz="1050" dirty="0"/>
              <a:t>광원</a:t>
            </a:r>
            <a:r>
              <a:rPr lang="en-US" altLang="ko-KR" sz="1050" dirty="0"/>
              <a:t>, </a:t>
            </a:r>
            <a:r>
              <a:rPr lang="ko-KR" altLang="en-US" sz="1050" dirty="0"/>
              <a:t>오브젝트 </a:t>
            </a:r>
            <a:r>
              <a:rPr lang="ko-KR" altLang="en-US" sz="1050" dirty="0" err="1"/>
              <a:t>셰이딩</a:t>
            </a:r>
            <a:r>
              <a:rPr lang="ko-KR" altLang="en-US" sz="1050" dirty="0"/>
              <a:t> 등</a:t>
            </a:r>
            <a:r>
              <a:rPr lang="en-US" altLang="ko-KR" sz="1050" dirty="0"/>
              <a:t>)</a:t>
            </a:r>
            <a:r>
              <a:rPr lang="ko-KR" altLang="en-US" sz="1050" dirty="0"/>
              <a:t>을 켜거나 끈다</a:t>
            </a:r>
            <a:r>
              <a:rPr lang="en-US" altLang="ko-KR" sz="1050" dirty="0"/>
              <a:t>. </a:t>
            </a:r>
          </a:p>
          <a:p>
            <a:pPr lvl="2"/>
            <a:r>
              <a:rPr lang="en-US" altLang="ko-KR" sz="1050" b="1" dirty="0"/>
              <a:t>Audio: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오디오 효과를 켜거나 끈다</a:t>
            </a:r>
            <a:r>
              <a:rPr lang="en-US" altLang="ko-KR" sz="1050" dirty="0"/>
              <a:t>. 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36644-6136-43E4-AFAB-E6F414DF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1019077" cy="261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80466C6-CADC-4AB4-B9B5-AF913E6C01AC}"/>
                  </a:ext>
                </a:extLst>
              </p14:cNvPr>
              <p14:cNvContentPartPr/>
              <p14:nvPr/>
            </p14:nvContentPartPr>
            <p14:xfrm>
              <a:off x="1032431" y="4005122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80466C6-CADC-4AB4-B9B5-AF913E6C01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431" y="399612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6717D30E-CF39-4BE3-B3A1-D831468EE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53" y="2900563"/>
            <a:ext cx="1245753" cy="101851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9C8E1DF-F13F-4292-AFD7-D6F9D8FA4A69}"/>
              </a:ext>
            </a:extLst>
          </p:cNvPr>
          <p:cNvSpPr txBox="1">
            <a:spLocks/>
          </p:cNvSpPr>
          <p:nvPr/>
        </p:nvSpPr>
        <p:spPr bwMode="auto">
          <a:xfrm>
            <a:off x="1187624" y="2746492"/>
            <a:ext cx="7560840" cy="151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sz="1100" b="1" dirty="0"/>
              <a:t>Skybox: </a:t>
            </a:r>
            <a:r>
              <a:rPr lang="ko-KR" altLang="en-US" sz="1100" dirty="0" err="1"/>
              <a:t>씬의</a:t>
            </a:r>
            <a:r>
              <a:rPr lang="ko-KR" altLang="en-US" sz="1100" dirty="0"/>
              <a:t> 배경에 </a:t>
            </a:r>
            <a:r>
              <a:rPr lang="ko-KR" altLang="en-US" sz="1100" dirty="0" err="1"/>
              <a:t>렌더링되는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스카이박스를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Fog: </a:t>
            </a:r>
            <a:r>
              <a:rPr lang="ko-KR" altLang="en-US" sz="1100" dirty="0"/>
              <a:t>화면의 안개 효과를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Flares: </a:t>
            </a:r>
            <a:r>
              <a:rPr lang="ko-KR" altLang="en-US" sz="1100" dirty="0"/>
              <a:t>광원의 렌즈 </a:t>
            </a:r>
            <a:r>
              <a:rPr lang="ko-KR" altLang="en-US" sz="1100" dirty="0" err="1"/>
              <a:t>플레어를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Animated Materials: </a:t>
            </a:r>
            <a:r>
              <a:rPr lang="ko-KR" altLang="en-US" sz="1100" dirty="0" err="1"/>
              <a:t>셰이더가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애니메이션될</a:t>
            </a:r>
            <a:r>
              <a:rPr lang="ko-KR" altLang="en-US" sz="1100" dirty="0"/>
              <a:t> 때</a:t>
            </a:r>
            <a:r>
              <a:rPr lang="en-US" altLang="ko-KR" sz="1100" dirty="0"/>
              <a:t>, 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애니메이션되는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매터리얼을</a:t>
            </a:r>
            <a:r>
              <a:rPr lang="ko-KR" altLang="en-US" sz="1100" dirty="0"/>
              <a:t> 표현해준다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Post </a:t>
            </a:r>
            <a:r>
              <a:rPr lang="en-US" altLang="ko-KR" sz="1100" b="1" dirty="0" err="1"/>
              <a:t>Processings</a:t>
            </a:r>
            <a:r>
              <a:rPr lang="en-US" altLang="ko-KR" sz="1100" b="1" dirty="0"/>
              <a:t>: </a:t>
            </a:r>
            <a:r>
              <a:rPr lang="ko-KR" altLang="en-US" sz="1100" dirty="0"/>
              <a:t>후처리 효과를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Particle Systems: </a:t>
            </a:r>
            <a:r>
              <a:rPr lang="ko-KR" altLang="en-US" sz="1100" dirty="0" err="1"/>
              <a:t>파티클</a:t>
            </a:r>
            <a:r>
              <a:rPr lang="ko-KR" altLang="en-US" sz="1100" dirty="0"/>
              <a:t> 효과를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  <a:endParaRPr kumimoji="0"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9A21AB-0DCA-4A82-9BF5-434308F73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3" y="4569449"/>
            <a:ext cx="1855238" cy="1090359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BA9D615-6C29-4D2E-B5EE-638DF9A1E8D4}"/>
              </a:ext>
            </a:extLst>
          </p:cNvPr>
          <p:cNvSpPr txBox="1">
            <a:spLocks/>
          </p:cNvSpPr>
          <p:nvPr/>
        </p:nvSpPr>
        <p:spPr bwMode="auto">
          <a:xfrm>
            <a:off x="1979712" y="4732958"/>
            <a:ext cx="7560840" cy="86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sz="1200" b="1" dirty="0"/>
              <a:t>씬 가시성</a:t>
            </a:r>
            <a:r>
              <a:rPr lang="en-US" altLang="ko-KR" sz="1200" b="1" dirty="0"/>
              <a:t>: </a:t>
            </a:r>
            <a:r>
              <a:rPr lang="en-US" altLang="ko-KR" sz="1200" dirty="0"/>
              <a:t>[Hierarchy] </a:t>
            </a:r>
            <a:r>
              <a:rPr lang="ko-KR" altLang="en-US" sz="1200" dirty="0"/>
              <a:t>창에서 숨겨진 오브젝트의 개수를 보여 주고 </a:t>
            </a:r>
            <a:br>
              <a:rPr lang="en-US" altLang="ko-KR" sz="1200" dirty="0"/>
            </a:br>
            <a:r>
              <a:rPr lang="ko-KR" altLang="en-US" sz="1200" dirty="0"/>
              <a:t>이 기능 전체를 켜거나 끌 수 있다</a:t>
            </a:r>
            <a:r>
              <a:rPr lang="en-US" altLang="ko-KR" sz="1200" dirty="0"/>
              <a:t>. </a:t>
            </a:r>
          </a:p>
          <a:p>
            <a:pPr lvl="3"/>
            <a:r>
              <a:rPr lang="ko-KR" altLang="en-US" sz="1000" dirty="0" err="1"/>
              <a:t>씬이</a:t>
            </a:r>
            <a:r>
              <a:rPr lang="ko-KR" altLang="en-US" sz="1000" dirty="0"/>
              <a:t> 복잡할 때 단순하게 보기 위해 사용하는 이 기능은 </a:t>
            </a:r>
            <a:r>
              <a:rPr lang="en-US" altLang="ko-KR" sz="1000" dirty="0"/>
              <a:t>[Scene] </a:t>
            </a:r>
            <a:r>
              <a:rPr lang="ko-KR" altLang="en-US" sz="1000" dirty="0"/>
              <a:t>창에만 효과가 있으며 </a:t>
            </a:r>
            <a:br>
              <a:rPr lang="en-US" altLang="ko-KR" sz="1000" dirty="0"/>
            </a:br>
            <a:r>
              <a:rPr lang="ko-KR" altLang="en-US" sz="1000" dirty="0"/>
              <a:t>실제 게임에는 영향을 미치지 않는다</a:t>
            </a:r>
            <a:r>
              <a:rPr lang="en-US" altLang="ko-KR" sz="1000" dirty="0"/>
              <a:t>.</a:t>
            </a:r>
            <a:endParaRPr kumimoji="0" lang="ko-KR" altLang="en-US" sz="1200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759EDA8-A9BB-47B6-9B29-F1A41D3F8F4B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9658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CB4E6B-0FF5-4017-AD31-B0F2B420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6" y="1196752"/>
            <a:ext cx="1976390" cy="1512168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23AA5AD-83AE-4769-A6AF-5C1BE625C5DC}"/>
              </a:ext>
            </a:extLst>
          </p:cNvPr>
          <p:cNvSpPr txBox="1">
            <a:spLocks/>
          </p:cNvSpPr>
          <p:nvPr/>
        </p:nvSpPr>
        <p:spPr bwMode="auto">
          <a:xfrm>
            <a:off x="2339752" y="1196752"/>
            <a:ext cx="6552728" cy="551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050" b="1" dirty="0"/>
              <a:t>Field of View: </a:t>
            </a:r>
            <a:r>
              <a:rPr lang="ko-KR" altLang="en-US" sz="1050" dirty="0"/>
              <a:t>카메라 뷰의 넓이를 바꾼다</a:t>
            </a:r>
            <a:r>
              <a:rPr lang="en-US" altLang="ko-KR" sz="10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850" dirty="0"/>
              <a:t>이는 </a:t>
            </a:r>
            <a:r>
              <a:rPr lang="en-US" altLang="ko-KR" sz="850" dirty="0"/>
              <a:t>[Scene] </a:t>
            </a:r>
            <a:r>
              <a:rPr lang="ko-KR" altLang="en-US" sz="1050" dirty="0"/>
              <a:t>창에만 효과가 있으며 게임에는 영향을 주지 않는다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Dynamic Clipping: </a:t>
            </a:r>
            <a:r>
              <a:rPr lang="ko-KR" altLang="en-US" sz="1050" dirty="0"/>
              <a:t>이를 선택하면 유니티가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뷰포트</a:t>
            </a:r>
            <a:r>
              <a:rPr lang="ko-KR" altLang="en-US" sz="1050" dirty="0"/>
              <a:t> 크기를 기준으로 카메라의 근거리 및 원거리 </a:t>
            </a:r>
            <a:r>
              <a:rPr lang="ko-KR" altLang="en-US" sz="1050" dirty="0" err="1"/>
              <a:t>클리핑</a:t>
            </a:r>
            <a:r>
              <a:rPr lang="ko-KR" altLang="en-US" sz="1050" dirty="0"/>
              <a:t> 평면을 계산한다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Clipping Planes: </a:t>
            </a:r>
            <a:r>
              <a:rPr lang="ko-KR" altLang="en-US" sz="1050" dirty="0"/>
              <a:t>유니티가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게임 오브젝트 렌더링을 시작하고 중지하는 카메라와의 거리로 </a:t>
            </a:r>
            <a:r>
              <a:rPr lang="ko-KR" altLang="en-US" sz="1050" dirty="0" err="1"/>
              <a:t>프러스텀</a:t>
            </a:r>
            <a:r>
              <a:rPr lang="en-US" altLang="ko-KR" sz="1050" dirty="0"/>
              <a:t>frustum</a:t>
            </a:r>
            <a:r>
              <a:rPr lang="ko-KR" altLang="en-US" sz="1050" dirty="0"/>
              <a:t>이라고도 한다</a:t>
            </a:r>
            <a:r>
              <a:rPr lang="en-US" altLang="ko-KR" sz="10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Near </a:t>
            </a:r>
            <a:r>
              <a:rPr lang="en-US" altLang="ko-KR" sz="850" dirty="0"/>
              <a:t>: </a:t>
            </a:r>
            <a:r>
              <a:rPr lang="ko-KR" altLang="en-US" sz="850" dirty="0"/>
              <a:t>유니티가 게임 오브젝트를 렌더링하는</a:t>
            </a:r>
            <a:r>
              <a:rPr lang="en-US" altLang="ko-KR" sz="850" dirty="0"/>
              <a:t>, </a:t>
            </a:r>
            <a:r>
              <a:rPr lang="ko-KR" altLang="en-US" sz="850" dirty="0"/>
              <a:t>카메라와 가장 가까운 지점</a:t>
            </a:r>
            <a:endParaRPr lang="en-US" altLang="ko-KR" sz="850" dirty="0"/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Far</a:t>
            </a:r>
            <a:r>
              <a:rPr lang="en-US" altLang="ko-KR" sz="850" dirty="0"/>
              <a:t> : </a:t>
            </a:r>
            <a:r>
              <a:rPr lang="ko-KR" altLang="en-US" sz="850" dirty="0"/>
              <a:t>유니티가 게임 오브젝트를 렌더링하는</a:t>
            </a:r>
            <a:r>
              <a:rPr lang="en-US" altLang="ko-KR" sz="850" dirty="0"/>
              <a:t>, </a:t>
            </a:r>
            <a:r>
              <a:rPr lang="ko-KR" altLang="en-US" sz="850" dirty="0"/>
              <a:t>카메라와 가장 먼 지점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Occlusion Culling: </a:t>
            </a:r>
            <a:r>
              <a:rPr lang="ko-KR" altLang="en-US" sz="1050" dirty="0"/>
              <a:t>이를 선택하면 </a:t>
            </a:r>
            <a:r>
              <a:rPr lang="en-US" altLang="ko-KR" sz="1050" dirty="0"/>
              <a:t>[Scene] </a:t>
            </a:r>
            <a:r>
              <a:rPr lang="ko-KR" altLang="en-US" sz="1050" dirty="0"/>
              <a:t>창에서 </a:t>
            </a:r>
            <a:r>
              <a:rPr lang="ko-KR" altLang="en-US" sz="1050" dirty="0" err="1"/>
              <a:t>오클루전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컬링이</a:t>
            </a:r>
            <a:r>
              <a:rPr lang="ko-KR" altLang="en-US" sz="1050" dirty="0"/>
              <a:t> 활성화되고</a:t>
            </a:r>
            <a:r>
              <a:rPr lang="en-US" altLang="ko-KR" sz="1050" dirty="0"/>
              <a:t>, </a:t>
            </a:r>
            <a:r>
              <a:rPr lang="ko-KR" altLang="en-US" sz="1050" dirty="0"/>
              <a:t>유니티는</a:t>
            </a:r>
            <a:br>
              <a:rPr lang="en-US" altLang="ko-KR" sz="1050" dirty="0"/>
            </a:br>
            <a:r>
              <a:rPr lang="ko-KR" altLang="en-US" sz="1050" dirty="0"/>
              <a:t>다른 게임 오브젝트 뒤에 가려 카메라가 볼 수 없는 게임 오브젝트를 렌더링하지 않는다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Camera Easing: </a:t>
            </a:r>
            <a:r>
              <a:rPr lang="ko-KR" altLang="en-US" sz="1050" dirty="0"/>
              <a:t>이를 선택하면 카메라는 </a:t>
            </a:r>
            <a:r>
              <a:rPr lang="en-US" altLang="ko-KR" sz="1050" dirty="0"/>
              <a:t>Duration</a:t>
            </a:r>
            <a:r>
              <a:rPr lang="ko-KR" altLang="en-US" sz="1050" dirty="0"/>
              <a:t>에 설정된 시간 동안 </a:t>
            </a:r>
            <a:r>
              <a:rPr lang="en-US" altLang="ko-KR" sz="1050" dirty="0"/>
              <a:t>[Scene] </a:t>
            </a:r>
            <a:r>
              <a:rPr lang="ko-KR" altLang="en-US" sz="1050" dirty="0"/>
              <a:t>창의 모션으로 서서히 움직임을 시작하고 멈춘다</a:t>
            </a:r>
            <a:r>
              <a:rPr lang="en-US" altLang="ko-KR" sz="1050" dirty="0"/>
              <a:t>. </a:t>
            </a:r>
            <a:r>
              <a:rPr lang="ko-KR" altLang="en-US" sz="1050" dirty="0"/>
              <a:t>즉 카메라가 즉시 최고 속도에 이르지 않고 서서히 움직이기 시작하고</a:t>
            </a:r>
            <a:r>
              <a:rPr lang="en-US" altLang="ko-KR" sz="1050" dirty="0"/>
              <a:t>, </a:t>
            </a:r>
            <a:r>
              <a:rPr lang="ko-KR" altLang="en-US" sz="1050" dirty="0"/>
              <a:t>멈출 때도 천천히 멈추게 할 수 있다</a:t>
            </a:r>
            <a:r>
              <a:rPr lang="en-US" altLang="ko-KR" sz="105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Duration:</a:t>
            </a:r>
            <a:r>
              <a:rPr lang="en-US" altLang="ko-KR" sz="850" dirty="0"/>
              <a:t> </a:t>
            </a:r>
            <a:r>
              <a:rPr lang="ko-KR" altLang="en-US" sz="850" dirty="0"/>
              <a:t>카메라가 최고 속도에 이르는 데 걸리는 시간</a:t>
            </a:r>
            <a:r>
              <a:rPr lang="en-US" altLang="ko-KR" sz="850" dirty="0"/>
              <a:t>(</a:t>
            </a:r>
            <a:r>
              <a:rPr lang="ko-KR" altLang="en-US" sz="850" dirty="0"/>
              <a:t>단위</a:t>
            </a:r>
            <a:r>
              <a:rPr lang="en-US" altLang="ko-KR" sz="850" dirty="0"/>
              <a:t>: </a:t>
            </a:r>
            <a:r>
              <a:rPr lang="ko-KR" altLang="en-US" sz="850" dirty="0"/>
              <a:t>초</a:t>
            </a:r>
            <a:r>
              <a:rPr lang="en-US" altLang="ko-KR" sz="850" dirty="0"/>
              <a:t>)</a:t>
            </a:r>
            <a:r>
              <a:rPr lang="ko-KR" altLang="en-US" sz="850" dirty="0"/>
              <a:t>으로 </a:t>
            </a:r>
            <a:r>
              <a:rPr lang="en-US" altLang="ko-KR" sz="850" dirty="0"/>
              <a:t>Camera Speed</a:t>
            </a:r>
            <a:r>
              <a:rPr lang="ko-KR" altLang="en-US" sz="850" dirty="0"/>
              <a:t>에서 설정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Camera Speed:</a:t>
            </a:r>
            <a:r>
              <a:rPr lang="en-US" altLang="ko-KR" sz="1050" dirty="0"/>
              <a:t> [Scene] </a:t>
            </a:r>
            <a:r>
              <a:rPr lang="ko-KR" altLang="en-US" sz="1050" dirty="0"/>
              <a:t>창 내 카메라의 현재 속도를 조절한다</a:t>
            </a:r>
            <a:r>
              <a:rPr lang="en-US" altLang="ko-KR" sz="105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Min:</a:t>
            </a:r>
            <a:r>
              <a:rPr lang="en-US" altLang="ko-KR" sz="850" dirty="0"/>
              <a:t> [Scene] </a:t>
            </a:r>
            <a:r>
              <a:rPr lang="ko-KR" altLang="en-US" sz="850" dirty="0"/>
              <a:t>창 내 카메라의 최저 속도로 유효한 값은 </a:t>
            </a:r>
            <a:r>
              <a:rPr lang="en-US" altLang="ko-KR" sz="850" dirty="0"/>
              <a:t>0.01~98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Max:</a:t>
            </a:r>
            <a:r>
              <a:rPr lang="en-US" altLang="ko-KR" sz="850" dirty="0"/>
              <a:t> [Scene] </a:t>
            </a:r>
            <a:r>
              <a:rPr lang="ko-KR" altLang="en-US" sz="850" dirty="0"/>
              <a:t>창 내 카메라의 최고 속도로 유효한 값은 </a:t>
            </a:r>
            <a:r>
              <a:rPr lang="en-US" altLang="ko-KR" sz="850" dirty="0"/>
              <a:t>0.02~99</a:t>
            </a:r>
            <a:endParaRPr kumimoji="0" lang="ko-KR" altLang="en-US" sz="85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08ADF2A-7F8F-48A7-983E-37721CECF56E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8098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23AA5AD-83AE-4769-A6AF-5C1BE625C5DC}"/>
              </a:ext>
            </a:extLst>
          </p:cNvPr>
          <p:cNvSpPr txBox="1">
            <a:spLocks/>
          </p:cNvSpPr>
          <p:nvPr/>
        </p:nvSpPr>
        <p:spPr bwMode="auto">
          <a:xfrm>
            <a:off x="2307346" y="1184115"/>
            <a:ext cx="6552728" cy="551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050" b="1" dirty="0"/>
              <a:t>3D Icons: </a:t>
            </a:r>
            <a:r>
              <a:rPr lang="ko-KR" altLang="en-US" sz="1050" dirty="0"/>
              <a:t>컴포넌트 아이콘</a:t>
            </a:r>
            <a:r>
              <a:rPr lang="en-US" altLang="ko-KR" sz="1050" dirty="0"/>
              <a:t>(Lights, Cameras </a:t>
            </a:r>
            <a:r>
              <a:rPr lang="ko-KR" altLang="en-US" sz="1050" dirty="0"/>
              <a:t>등</a:t>
            </a:r>
            <a:r>
              <a:rPr lang="en-US" altLang="ko-KR" sz="1050" dirty="0"/>
              <a:t>)</a:t>
            </a:r>
            <a:r>
              <a:rPr lang="ko-KR" altLang="en-US" sz="1050" dirty="0"/>
              <a:t>을 </a:t>
            </a:r>
            <a:r>
              <a:rPr lang="en-US" altLang="ko-KR" sz="1050" dirty="0"/>
              <a:t>[Scene] </a:t>
            </a:r>
            <a:r>
              <a:rPr lang="ko-KR" altLang="en-US" sz="1050" dirty="0"/>
              <a:t>창에 </a:t>
            </a:r>
            <a:r>
              <a:rPr lang="en-US" altLang="ko-KR" sz="1050" dirty="0"/>
              <a:t>3D</a:t>
            </a:r>
            <a:r>
              <a:rPr lang="ko-KR" altLang="en-US" sz="1050" dirty="0"/>
              <a:t>로 그릴지 설정하는 데 사용한다</a:t>
            </a:r>
            <a:r>
              <a:rPr lang="en-US" altLang="ko-KR" sz="10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850" dirty="0"/>
              <a:t>이를 선택하면 컴포넌트 아이콘이 카메라와의 거리에 따라 확대</a:t>
            </a:r>
            <a:r>
              <a:rPr lang="en-US" altLang="ko-KR" sz="850" dirty="0"/>
              <a:t>/</a:t>
            </a:r>
            <a:r>
              <a:rPr lang="ko-KR" altLang="en-US" sz="850" dirty="0"/>
              <a:t>축소되고 </a:t>
            </a:r>
            <a:r>
              <a:rPr lang="ko-KR" altLang="en-US" sz="850" dirty="0" err="1"/>
              <a:t>씬의</a:t>
            </a:r>
            <a:r>
              <a:rPr lang="ko-KR" altLang="en-US" sz="850" dirty="0"/>
              <a:t> 게임 오브젝트에 가려서 보이지 않는다</a:t>
            </a:r>
            <a:r>
              <a:rPr lang="en-US" altLang="ko-KR" sz="850" dirty="0"/>
              <a:t>. </a:t>
            </a:r>
            <a:r>
              <a:rPr lang="ko-KR" altLang="en-US" sz="850" dirty="0"/>
              <a:t>아이콘의 전체 크기 표시는 슬라이더로 조정할 수 있다</a:t>
            </a:r>
            <a:r>
              <a:rPr lang="en-US" altLang="ko-KR" sz="8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850" dirty="0"/>
              <a:t>이를 선택하지 않으면 컴포넌트 아이콘이 일정한 크기로 표시되고 항상 </a:t>
            </a:r>
            <a:r>
              <a:rPr lang="en-US" altLang="ko-KR" sz="850" dirty="0"/>
              <a:t>[Scene] </a:t>
            </a:r>
            <a:r>
              <a:rPr lang="ko-KR" altLang="en-US" sz="850" dirty="0"/>
              <a:t>창의 게임 오브젝트 위에 표시된다</a:t>
            </a:r>
            <a:r>
              <a:rPr lang="en-US" altLang="ko-KR" sz="8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Selection Outline:</a:t>
            </a:r>
            <a:r>
              <a:rPr lang="en-US" altLang="ko-KR" sz="1050" dirty="0"/>
              <a:t> </a:t>
            </a:r>
            <a:r>
              <a:rPr lang="ko-KR" altLang="en-US" sz="1050" dirty="0"/>
              <a:t>선택된 게임 오브젝트가 컬러 아웃라인과 함께 표시되고 자식 게임 오브젝트는 다른 컬러의 아웃라인과 함께 표시된다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Selection Wire: </a:t>
            </a:r>
            <a:r>
              <a:rPr lang="ko-KR" altLang="en-US" sz="1050" dirty="0"/>
              <a:t>선택된 게임 오브젝트가 와이어프레임 메시로 표시된다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Recently Changed: </a:t>
            </a:r>
            <a:r>
              <a:rPr lang="ko-KR" altLang="en-US" sz="1050" dirty="0"/>
              <a:t>최근에 수정한 컴포넌트와 스크립트에 대한 아이콘과 </a:t>
            </a:r>
            <a:r>
              <a:rPr lang="ko-KR" altLang="en-US" sz="1050" dirty="0" err="1"/>
              <a:t>기즈모의</a:t>
            </a:r>
            <a:r>
              <a:rPr lang="ko-KR" altLang="en-US" sz="1050" dirty="0"/>
              <a:t> 가시성을 제어한다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Scripts: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스크립트에 대한 아이콘과 </a:t>
            </a:r>
            <a:r>
              <a:rPr lang="ko-KR" altLang="en-US" sz="1050" dirty="0" err="1"/>
              <a:t>기즈모의</a:t>
            </a:r>
            <a:r>
              <a:rPr lang="ko-KR" altLang="en-US" sz="1050" dirty="0"/>
              <a:t> 가시성을 제어한다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Built-in Components: </a:t>
            </a:r>
            <a:r>
              <a:rPr lang="ko-KR" altLang="en-US" sz="1050" dirty="0"/>
              <a:t>아이콘이나 </a:t>
            </a:r>
            <a:r>
              <a:rPr lang="ko-KR" altLang="en-US" sz="1050" dirty="0" err="1"/>
              <a:t>기즈모가</a:t>
            </a:r>
            <a:r>
              <a:rPr lang="ko-KR" altLang="en-US" sz="1050" dirty="0"/>
              <a:t> 있는 모든 컴포넌트 타입의 아이콘과 </a:t>
            </a:r>
            <a:r>
              <a:rPr lang="ko-KR" altLang="en-US" sz="1050" dirty="0" err="1"/>
              <a:t>기즈모</a:t>
            </a:r>
            <a:r>
              <a:rPr lang="ko-KR" altLang="en-US" sz="1050" dirty="0"/>
              <a:t> 표시 여부를 설정하는 데 사용한다</a:t>
            </a:r>
            <a:r>
              <a:rPr lang="en-US" altLang="ko-KR" sz="1050" dirty="0"/>
              <a:t>.</a:t>
            </a:r>
            <a:endParaRPr kumimoji="0" lang="ko-KR" altLang="en-US" sz="8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CEBDDE-A442-48EB-9862-B9A0676D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62388"/>
            <a:ext cx="1770685" cy="551086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6029DD1-EAE8-4257-AEC7-67A6F9CF7B6F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7994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5549" y="1412776"/>
            <a:ext cx="5466571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1600" dirty="0"/>
              <a:t>[Game] </a:t>
            </a:r>
            <a:r>
              <a:rPr lang="ko-KR" altLang="en-US" sz="1600" dirty="0"/>
              <a:t>게임 뷰 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4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설치되어 있는 카메라를 통해 보이는 장면이 나타나는 창</a:t>
            </a:r>
            <a:r>
              <a:rPr lang="en-US" altLang="ko-KR" sz="1200" dirty="0"/>
              <a:t> 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최종으로 </a:t>
            </a:r>
            <a:r>
              <a:rPr lang="ko-KR" altLang="en-US" sz="1200" dirty="0" err="1"/>
              <a:t>빌드된</a:t>
            </a:r>
            <a:r>
              <a:rPr lang="ko-KR" altLang="en-US" sz="1200" dirty="0"/>
              <a:t> 프로젝트에서 보여주는 화면을 나타냄</a:t>
            </a:r>
            <a:r>
              <a:rPr lang="en-US" altLang="ko-KR" sz="1200" dirty="0"/>
              <a:t>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하나 이상의 카메라가 반드시 존재해야 한다</a:t>
            </a:r>
            <a:r>
              <a:rPr lang="en-US" altLang="ko-KR" sz="1000" dirty="0"/>
              <a:t>.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2FAD9AC-3342-4213-8428-7E5A4C3FB071}"/>
              </a:ext>
            </a:extLst>
          </p:cNvPr>
          <p:cNvSpPr txBox="1">
            <a:spLocks/>
          </p:cNvSpPr>
          <p:nvPr/>
        </p:nvSpPr>
        <p:spPr bwMode="auto">
          <a:xfrm>
            <a:off x="6588224" y="247640"/>
            <a:ext cx="2251402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1600" dirty="0"/>
              <a:t>[Game] </a:t>
            </a:r>
            <a:r>
              <a:rPr lang="ko-KR" altLang="en-US" sz="1600" dirty="0"/>
              <a:t>게임 뷰  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FA6DFD-A991-4D44-9B12-1FEB15F8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411353"/>
            <a:ext cx="4281307" cy="29578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BFCF36-6DFA-4F00-B18E-9EA40C49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746" y="3411352"/>
            <a:ext cx="4357705" cy="295788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8B46CF9-0FEA-403C-B49A-9313290D2F3C}"/>
              </a:ext>
            </a:extLst>
          </p:cNvPr>
          <p:cNvSpPr/>
          <p:nvPr/>
        </p:nvSpPr>
        <p:spPr>
          <a:xfrm>
            <a:off x="3154721" y="4797152"/>
            <a:ext cx="1446025" cy="75772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8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95536" y="5373216"/>
            <a:ext cx="8352606" cy="1080120"/>
          </a:xfrm>
        </p:spPr>
        <p:txBody>
          <a:bodyPr/>
          <a:lstStyle/>
          <a:p>
            <a:pPr eaLnBrk="1" hangingPunct="1"/>
            <a:r>
              <a:rPr lang="en-US" altLang="ko-KR" sz="320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Chapter 02. </a:t>
            </a:r>
            <a:r>
              <a:rPr lang="ko-KR" altLang="en-US" sz="3200"/>
              <a:t>유니티의 기본 조작</a:t>
            </a:r>
            <a:endParaRPr lang="ko-KR" altLang="en-US" sz="3200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23AA5AD-83AE-4769-A6AF-5C1BE625C5DC}"/>
              </a:ext>
            </a:extLst>
          </p:cNvPr>
          <p:cNvSpPr txBox="1">
            <a:spLocks/>
          </p:cNvSpPr>
          <p:nvPr/>
        </p:nvSpPr>
        <p:spPr bwMode="auto">
          <a:xfrm>
            <a:off x="2339752" y="1031579"/>
            <a:ext cx="6552728" cy="145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ko-KR" altLang="en-US" sz="1100" b="1" dirty="0"/>
              <a:t>플레이 모드 </a:t>
            </a:r>
            <a:endParaRPr lang="en-US" altLang="ko-KR" sz="1100" b="1" dirty="0"/>
          </a:p>
          <a:p>
            <a:pPr lvl="3">
              <a:lnSpc>
                <a:spcPct val="150000"/>
              </a:lnSpc>
            </a:pPr>
            <a:r>
              <a:rPr lang="ko-KR" altLang="en-US" sz="900" dirty="0"/>
              <a:t>상단의 플레이 모드 버튼을 클릭하면 지금까지 제작한 게임을 플레이 할 수 있다</a:t>
            </a:r>
            <a:r>
              <a:rPr lang="en-US" altLang="ko-KR" sz="9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900" dirty="0"/>
              <a:t>플레이 모드 상태일 때 변경한 내용은 일시적이며</a:t>
            </a:r>
            <a:r>
              <a:rPr lang="en-US" altLang="ko-KR" sz="900" dirty="0"/>
              <a:t>, </a:t>
            </a:r>
            <a:r>
              <a:rPr lang="ko-KR" altLang="en-US" sz="900" dirty="0"/>
              <a:t>플레이 모드를 종료하면 다시 원래대로 돌아간다</a:t>
            </a:r>
            <a:r>
              <a:rPr lang="en-US" altLang="ko-KR" sz="9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900" dirty="0"/>
              <a:t>그러나 </a:t>
            </a:r>
            <a:r>
              <a:rPr lang="ko-KR" altLang="en-US" sz="900" dirty="0" err="1"/>
              <a:t>매터리얼을</a:t>
            </a:r>
            <a:r>
              <a:rPr lang="ko-KR" altLang="en-US" sz="900" dirty="0"/>
              <a:t> 바꾸는 등 </a:t>
            </a:r>
            <a:r>
              <a:rPr lang="en-US" altLang="ko-KR" sz="900" dirty="0"/>
              <a:t>[Project] </a:t>
            </a:r>
            <a:r>
              <a:rPr lang="ko-KR" altLang="en-US" sz="900" dirty="0"/>
              <a:t>창 안의 데이터와 관련된 작업을 하면 원래대로 돌아오지 않는다</a:t>
            </a:r>
            <a:r>
              <a:rPr lang="en-US" altLang="ko-KR" sz="900" dirty="0"/>
              <a:t>. </a:t>
            </a:r>
            <a:endParaRPr kumimoji="0" lang="ko-KR" altLang="en-US" sz="6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2CACFE-6080-4DDE-9B8F-345B79D5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58" y="1200837"/>
            <a:ext cx="1767794" cy="4687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DEF507-A48A-4B0E-B868-3B09CFF3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354915"/>
            <a:ext cx="8135888" cy="25892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18B502-AF00-4640-B812-1763689A48B2}"/>
              </a:ext>
            </a:extLst>
          </p:cNvPr>
          <p:cNvSpPr txBox="1">
            <a:spLocks/>
          </p:cNvSpPr>
          <p:nvPr/>
        </p:nvSpPr>
        <p:spPr bwMode="auto">
          <a:xfrm>
            <a:off x="-177882" y="2845426"/>
            <a:ext cx="8995708" cy="356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200" b="1" dirty="0"/>
              <a:t>[Game] </a:t>
            </a:r>
            <a:r>
              <a:rPr lang="ko-KR" altLang="en-US" sz="1200" b="1" dirty="0"/>
              <a:t>뷰 컨트롤 바 </a:t>
            </a:r>
            <a:endParaRPr lang="en-US" altLang="ko-KR" sz="1200" b="1" dirty="0"/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Display: </a:t>
            </a:r>
            <a:r>
              <a:rPr lang="ko-KR" altLang="en-US" sz="1000" dirty="0"/>
              <a:t>장면에 여러 카메라가 있는 경우 카메라 목록에서 선택할 때 사용한다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Aspect: </a:t>
            </a:r>
            <a:r>
              <a:rPr lang="ko-KR" altLang="en-US" sz="1000" dirty="0"/>
              <a:t>다른 모니터에서 게임이 어떻게 보이는지 화면 비율을 테스트하려면 다른 값을 선택 한다</a:t>
            </a:r>
            <a:r>
              <a:rPr lang="en-US" altLang="ko-KR" sz="1000" dirty="0"/>
              <a:t>. Free Aspect</a:t>
            </a:r>
            <a:r>
              <a:rPr lang="ko-KR" altLang="en-US" sz="1000" dirty="0"/>
              <a:t>가 기본으로 설정되어 있다</a:t>
            </a:r>
            <a:r>
              <a:rPr lang="en-US" altLang="ko-KR" sz="1000" dirty="0"/>
              <a:t>. </a:t>
            </a:r>
          </a:p>
          <a:p>
            <a:pPr lvl="4">
              <a:lnSpc>
                <a:spcPct val="150000"/>
              </a:lnSpc>
            </a:pPr>
            <a:r>
              <a:rPr lang="en-US" altLang="ko-KR" sz="1000" b="1" dirty="0"/>
              <a:t>Low Resolution Aspect Ratios: </a:t>
            </a:r>
            <a:r>
              <a:rPr lang="ko-KR" altLang="en-US" sz="1000" dirty="0"/>
              <a:t>저해상도 종횡비를 활성화하여 구형 디스플레이의 픽셀 밀도를 </a:t>
            </a:r>
            <a:r>
              <a:rPr lang="ko-KR" altLang="en-US" sz="1000" dirty="0" err="1"/>
              <a:t>에뮬레이션한다</a:t>
            </a:r>
            <a:r>
              <a:rPr lang="en-US" altLang="ko-KR" sz="1000" dirty="0"/>
              <a:t>.</a:t>
            </a:r>
          </a:p>
          <a:p>
            <a:pPr lvl="4">
              <a:lnSpc>
                <a:spcPct val="150000"/>
              </a:lnSpc>
            </a:pPr>
            <a:r>
              <a:rPr lang="en-US" altLang="ko-KR" sz="1000" b="1" dirty="0" err="1"/>
              <a:t>VSync</a:t>
            </a:r>
            <a:r>
              <a:rPr lang="en-US" altLang="ko-KR" sz="1000" b="1" dirty="0"/>
              <a:t> (Game view only): </a:t>
            </a:r>
            <a:r>
              <a:rPr lang="ko-KR" altLang="en-US" sz="1000" dirty="0"/>
              <a:t>수직 동기화 기능을 추가한다</a:t>
            </a:r>
            <a:r>
              <a:rPr lang="en-US" altLang="ko-KR" sz="1000" dirty="0"/>
              <a:t>. </a:t>
            </a:r>
            <a:r>
              <a:rPr lang="ko-KR" altLang="en-US" sz="1000" dirty="0"/>
              <a:t>실제 게임으로 만들었을 때 기 능이 추가되는 것이 아니라</a:t>
            </a:r>
            <a:r>
              <a:rPr lang="en-US" altLang="ko-KR" sz="1000" dirty="0"/>
              <a:t>, </a:t>
            </a:r>
            <a:r>
              <a:rPr lang="ko-KR" altLang="en-US" sz="1000" dirty="0"/>
              <a:t>현재 보이는 </a:t>
            </a:r>
            <a:r>
              <a:rPr lang="en-US" altLang="ko-KR" sz="1000" dirty="0"/>
              <a:t>[Game] </a:t>
            </a:r>
            <a:r>
              <a:rPr lang="ko-KR" altLang="en-US" sz="1000" dirty="0"/>
              <a:t>창에서만 화면 주사율과 그래픽 카드의 갱신 주기를 일치시킨다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Scale</a:t>
            </a:r>
            <a:r>
              <a:rPr lang="en-US" altLang="ko-KR" sz="1000" dirty="0"/>
              <a:t>: </a:t>
            </a:r>
            <a:r>
              <a:rPr lang="ko-KR" altLang="en-US" sz="1000" dirty="0"/>
              <a:t>화면을 자세히 보기 위해 확대할 수 있다</a:t>
            </a:r>
            <a:r>
              <a:rPr lang="en-US" altLang="ko-KR" sz="1000" dirty="0"/>
              <a:t>. [Game] </a:t>
            </a:r>
            <a:r>
              <a:rPr lang="ko-KR" altLang="en-US" sz="1000" dirty="0"/>
              <a:t>창에서 볼 수 있는 이상한 </a:t>
            </a:r>
            <a:r>
              <a:rPr lang="ko-KR" altLang="en-US" sz="1000" dirty="0" err="1"/>
              <a:t>아티펙트</a:t>
            </a:r>
            <a:r>
              <a:rPr lang="ko-KR" altLang="en-US" sz="1000" dirty="0"/>
              <a:t> 를 확인할 때 사용한다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Maximize On Play:</a:t>
            </a:r>
            <a:r>
              <a:rPr lang="en-US" altLang="ko-KR" sz="1000" dirty="0"/>
              <a:t> </a:t>
            </a:r>
            <a:r>
              <a:rPr lang="ko-KR" altLang="en-US" sz="1000" dirty="0"/>
              <a:t>플레이 모드를 선택했을 때 화면 전체를 플레이 화면으로 바꿀 수 있다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Stats:</a:t>
            </a:r>
            <a:r>
              <a:rPr lang="en-US" altLang="ko-KR" sz="1000" dirty="0"/>
              <a:t> </a:t>
            </a:r>
            <a:r>
              <a:rPr lang="ko-KR" altLang="en-US" sz="1000" dirty="0"/>
              <a:t>오디오와 그래픽에 대한 렌더링 통계를 포함하는 통계 창을 </a:t>
            </a:r>
            <a:r>
              <a:rPr lang="ko-KR" altLang="en-US" sz="1000" dirty="0" err="1"/>
              <a:t>토글할</a:t>
            </a:r>
            <a:r>
              <a:rPr lang="ko-KR" altLang="en-US" sz="1000" dirty="0"/>
              <a:t> 수 있다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Gizmos:</a:t>
            </a:r>
            <a:r>
              <a:rPr lang="en-US" altLang="ko-KR" sz="1000" dirty="0"/>
              <a:t> </a:t>
            </a:r>
            <a:r>
              <a:rPr lang="ko-KR" altLang="en-US" sz="1000" dirty="0"/>
              <a:t>보고 싶은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선택하여 켜거나 끌 수 있다</a:t>
            </a:r>
            <a:r>
              <a:rPr lang="en-US" altLang="ko-KR" sz="1000" dirty="0"/>
              <a:t>. [Scene] </a:t>
            </a:r>
            <a:r>
              <a:rPr lang="ko-KR" altLang="en-US" sz="1000" dirty="0"/>
              <a:t>창의 </a:t>
            </a:r>
            <a:r>
              <a:rPr lang="ko-KR" altLang="en-US" sz="1000" dirty="0" err="1"/>
              <a:t>기즈모와</a:t>
            </a:r>
            <a:r>
              <a:rPr lang="ko-KR" altLang="en-US" sz="1000" dirty="0"/>
              <a:t> 같은 동작을 한다</a:t>
            </a:r>
            <a:r>
              <a:rPr lang="en-US" altLang="ko-KR" sz="1000" dirty="0"/>
              <a:t>.</a:t>
            </a:r>
            <a:endParaRPr kumimoji="0" lang="ko-KR" altLang="en-US" sz="45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76B4A1A-D6EF-4602-8701-6DF1C4B3DCEF}"/>
              </a:ext>
            </a:extLst>
          </p:cNvPr>
          <p:cNvSpPr txBox="1">
            <a:spLocks/>
          </p:cNvSpPr>
          <p:nvPr/>
        </p:nvSpPr>
        <p:spPr bwMode="auto">
          <a:xfrm>
            <a:off x="6588224" y="247640"/>
            <a:ext cx="2251402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1600" dirty="0"/>
              <a:t>[Game] </a:t>
            </a:r>
            <a:r>
              <a:rPr lang="ko-KR" altLang="en-US" sz="1600" dirty="0"/>
              <a:t>게임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89577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5549" y="1412776"/>
            <a:ext cx="6114643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5"/>
            </a:pPr>
            <a:r>
              <a:rPr lang="en-US" altLang="ko-KR" sz="1600" dirty="0"/>
              <a:t>[Inspector] </a:t>
            </a:r>
            <a:r>
              <a:rPr lang="ko-KR" altLang="en-US" sz="1600" dirty="0"/>
              <a:t>창 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인스펙터</a:t>
            </a:r>
            <a:r>
              <a:rPr lang="ko-KR" altLang="en-US" sz="1600" dirty="0"/>
              <a:t> 뷰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5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400" dirty="0"/>
              <a:t>오브젝트를 선택</a:t>
            </a:r>
            <a:endParaRPr lang="en-US" altLang="ko-KR" sz="1400" dirty="0"/>
          </a:p>
          <a:p>
            <a:pPr lvl="3">
              <a:lnSpc>
                <a:spcPct val="120000"/>
              </a:lnSpc>
            </a:pPr>
            <a:r>
              <a:rPr lang="ko-KR" altLang="en-US" sz="1200" dirty="0"/>
              <a:t>오브젝트의 컴포넌트가 상세하게 표시된 </a:t>
            </a:r>
            <a:r>
              <a:rPr lang="en-US" altLang="ko-KR" sz="1200" dirty="0"/>
              <a:t>[Inspector] </a:t>
            </a:r>
            <a:r>
              <a:rPr lang="ko-KR" altLang="en-US" sz="1200" dirty="0"/>
              <a:t>창이 활성화되어 </a:t>
            </a:r>
            <a:r>
              <a:rPr lang="ko-KR" altLang="en-US" sz="1200" dirty="0" err="1"/>
              <a:t>씬에</a:t>
            </a:r>
            <a:r>
              <a:rPr lang="ko-KR" altLang="en-US" sz="1200" dirty="0"/>
              <a:t> 있는 게임 오브젝트의 기능을 수정</a:t>
            </a:r>
            <a:r>
              <a:rPr lang="en-US" altLang="ko-KR" sz="1200" dirty="0"/>
              <a:t>·</a:t>
            </a:r>
            <a:r>
              <a:rPr lang="ko-KR" altLang="en-US" sz="1200" dirty="0"/>
              <a:t>삭제</a:t>
            </a:r>
            <a:r>
              <a:rPr lang="en-US" altLang="ko-KR" sz="1200" dirty="0"/>
              <a:t>·</a:t>
            </a:r>
            <a:r>
              <a:rPr lang="ko-KR" altLang="en-US" sz="1200" dirty="0"/>
              <a:t>추가할 수 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200" dirty="0"/>
              <a:t>                               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클릭하면 새로운 컴포넌트를 추가할 수 있다</a:t>
            </a:r>
            <a:r>
              <a:rPr lang="en-US" altLang="ko-KR" sz="1200" dirty="0"/>
              <a:t>.</a:t>
            </a:r>
          </a:p>
          <a:p>
            <a:pPr lvl="3">
              <a:lnSpc>
                <a:spcPct val="120000"/>
              </a:lnSpc>
            </a:pPr>
            <a:r>
              <a:rPr lang="ko-KR" altLang="en-US" sz="1200" dirty="0"/>
              <a:t>컴포넌트에서 마우스 오른쪽 버튼을 클릭하면 컴포넌트를 삭제할 수 있다</a:t>
            </a:r>
            <a:r>
              <a:rPr lang="en-US" altLang="ko-KR" sz="1200" dirty="0"/>
              <a:t>.</a:t>
            </a:r>
          </a:p>
          <a:p>
            <a:pPr lvl="4">
              <a:lnSpc>
                <a:spcPct val="120000"/>
              </a:lnSpc>
            </a:pPr>
            <a:r>
              <a:rPr lang="ko-KR" altLang="en-US" sz="1200" dirty="0"/>
              <a:t>또한 컴포넌트의 순서를 바꾸는 것도 가능하다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43F5F4-0768-4CD8-8528-3056C7C2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27" y="1390690"/>
            <a:ext cx="2518524" cy="5013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2BBDB6-B39D-4BA0-AEE3-35FD5181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5" t="94820" r="17085" b="870"/>
          <a:stretch/>
        </p:blipFill>
        <p:spPr>
          <a:xfrm>
            <a:off x="1115616" y="3140968"/>
            <a:ext cx="165618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38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87824" y="5289594"/>
            <a:ext cx="3744416" cy="548681"/>
          </a:xfrm>
        </p:spPr>
        <p:txBody>
          <a:bodyPr/>
          <a:lstStyle/>
          <a:p>
            <a:pPr lvl="1"/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b="0" dirty="0"/>
              <a:t>게임 전체를 의미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F5E87D-70A5-4D1D-AA53-CD5FA4D2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15" y="1727689"/>
            <a:ext cx="6617370" cy="34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83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728192"/>
          </a:xfrm>
        </p:spPr>
        <p:txBody>
          <a:bodyPr/>
          <a:lstStyle/>
          <a:p>
            <a:r>
              <a:rPr lang="ko-KR" altLang="en-US" dirty="0"/>
              <a:t>씬</a:t>
            </a:r>
            <a:r>
              <a:rPr lang="en-US" altLang="ko-KR" dirty="0"/>
              <a:t>(Scene)</a:t>
            </a:r>
          </a:p>
          <a:p>
            <a:pPr lvl="1"/>
            <a:r>
              <a:rPr lang="ko-KR" altLang="en-US" b="0" dirty="0"/>
              <a:t>사용자에게 보이는 하나의 장면을 의미</a:t>
            </a:r>
            <a:endParaRPr lang="en-US" altLang="ko-KR" b="0" dirty="0"/>
          </a:p>
          <a:p>
            <a:pPr lvl="1"/>
            <a:r>
              <a:rPr lang="ko-KR" altLang="en-US" b="0" dirty="0" err="1"/>
              <a:t>씬은</a:t>
            </a:r>
            <a:r>
              <a:rPr lang="ko-KR" altLang="en-US" b="0" dirty="0"/>
              <a:t> 하나일 수도 있고 여러 개일 수도 있다</a:t>
            </a:r>
            <a:r>
              <a:rPr lang="en-US" altLang="ko-KR" b="0" dirty="0"/>
              <a:t>.</a:t>
            </a:r>
          </a:p>
          <a:p>
            <a:pPr lvl="1"/>
            <a:r>
              <a:rPr lang="en-US" altLang="ko-KR" b="0" dirty="0"/>
              <a:t>EX)</a:t>
            </a:r>
            <a:r>
              <a:rPr lang="ko-KR" altLang="en-US" b="0" dirty="0"/>
              <a:t> 게임 시작 시의 로고 씬</a:t>
            </a:r>
            <a:r>
              <a:rPr lang="en-US" altLang="ko-KR" b="0" dirty="0"/>
              <a:t>, </a:t>
            </a:r>
            <a:r>
              <a:rPr lang="ko-KR" altLang="en-US" b="0" dirty="0"/>
              <a:t>게임 타이틀 씬</a:t>
            </a:r>
            <a:r>
              <a:rPr lang="en-US" altLang="ko-KR" b="0" dirty="0"/>
              <a:t>, </a:t>
            </a:r>
            <a:r>
              <a:rPr lang="ko-KR" altLang="en-US" b="0" dirty="0"/>
              <a:t>캐릭터 선택 씬</a:t>
            </a:r>
            <a:r>
              <a:rPr lang="en-US" altLang="ko-KR" b="0" dirty="0"/>
              <a:t>, </a:t>
            </a:r>
            <a:r>
              <a:rPr lang="ko-KR" altLang="en-US" b="0" dirty="0" err="1"/>
              <a:t>튜토리</a:t>
            </a:r>
            <a:r>
              <a:rPr lang="ko-KR" altLang="en-US" b="0" dirty="0"/>
              <a:t> 얼 씬</a:t>
            </a:r>
            <a:endParaRPr lang="en-US" altLang="ko-KR" b="0" dirty="0"/>
          </a:p>
          <a:p>
            <a:pPr lvl="2"/>
            <a:r>
              <a:rPr lang="ko-KR" altLang="en-US" dirty="0"/>
              <a:t>일반적으로 화면이 어두워졌다가 밝아질 때 </a:t>
            </a:r>
            <a:r>
              <a:rPr lang="ko-KR" altLang="en-US" dirty="0" err="1"/>
              <a:t>씬이</a:t>
            </a:r>
            <a:r>
              <a:rPr lang="ko-KR" altLang="en-US" dirty="0"/>
              <a:t> 전환됨</a:t>
            </a:r>
            <a:endParaRPr lang="en-US" altLang="ko-KR" dirty="0"/>
          </a:p>
          <a:p>
            <a:pPr lvl="1"/>
            <a:r>
              <a:rPr lang="ko-KR" altLang="en-US" b="0" dirty="0"/>
              <a:t>새로운 </a:t>
            </a:r>
            <a:r>
              <a:rPr lang="ko-KR" altLang="en-US" b="0" dirty="0" err="1"/>
              <a:t>씬을</a:t>
            </a:r>
            <a:r>
              <a:rPr lang="ko-KR" altLang="en-US" b="0" dirty="0"/>
              <a:t> 만들려면 메뉴에서 </a:t>
            </a:r>
            <a:r>
              <a:rPr lang="en-US" altLang="ko-KR" b="0" dirty="0"/>
              <a:t>[File]-[New Scene]</a:t>
            </a:r>
            <a:r>
              <a:rPr lang="ko-KR" altLang="en-US" b="0" dirty="0"/>
              <a:t>을 선택한다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89CF22-815D-4C4E-973C-953CB603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761" y="4020294"/>
            <a:ext cx="5915025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3A95DC-A384-4545-9EB2-67233904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35" y="3845024"/>
            <a:ext cx="2065270" cy="25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7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7272807" cy="2016224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게임 오브젝트</a:t>
            </a:r>
            <a:r>
              <a:rPr lang="en-US" altLang="ko-KR" dirty="0"/>
              <a:t>(Game</a:t>
            </a:r>
            <a:r>
              <a:rPr lang="ko-KR" altLang="en-US" dirty="0"/>
              <a:t> </a:t>
            </a:r>
            <a:r>
              <a:rPr lang="en-US" altLang="ko-KR" dirty="0"/>
              <a:t>Object)</a:t>
            </a:r>
          </a:p>
          <a:p>
            <a:pPr lvl="1"/>
            <a:r>
              <a:rPr lang="ko-KR" altLang="en-US" b="0" dirty="0" err="1"/>
              <a:t>씬을</a:t>
            </a:r>
            <a:r>
              <a:rPr lang="ko-KR" altLang="en-US" b="0" dirty="0"/>
              <a:t> 구성하는 각종 요소</a:t>
            </a:r>
            <a:endParaRPr lang="en-US" altLang="ko-KR" b="0" dirty="0"/>
          </a:p>
          <a:p>
            <a:pPr lvl="1"/>
            <a:r>
              <a:rPr lang="ko-KR" altLang="en-US" b="0" dirty="0"/>
              <a:t>한 </a:t>
            </a:r>
            <a:r>
              <a:rPr lang="ko-KR" altLang="en-US" b="0" dirty="0" err="1"/>
              <a:t>씬에는</a:t>
            </a:r>
            <a:r>
              <a:rPr lang="ko-KR" altLang="en-US" b="0" dirty="0"/>
              <a:t> 적어도 하나 이상의 게임 오브젝트가 있으며</a:t>
            </a:r>
            <a:r>
              <a:rPr lang="en-US" altLang="ko-KR" b="0" dirty="0"/>
              <a:t>, </a:t>
            </a:r>
            <a:br>
              <a:rPr lang="en-US" altLang="ko-KR" b="0" dirty="0"/>
            </a:br>
            <a:r>
              <a:rPr lang="ko-KR" altLang="en-US" b="0" dirty="0"/>
              <a:t>대부분의 경우 많은 게임 오브젝트가 하나의 </a:t>
            </a:r>
            <a:r>
              <a:rPr lang="ko-KR" altLang="en-US" b="0" dirty="0" err="1"/>
              <a:t>씬을</a:t>
            </a:r>
            <a:r>
              <a:rPr lang="ko-KR" altLang="en-US" b="0" dirty="0"/>
              <a:t> 이루고 있다</a:t>
            </a:r>
            <a:r>
              <a:rPr lang="en-US" altLang="ko-KR" b="0" dirty="0"/>
              <a:t>. </a:t>
            </a:r>
          </a:p>
          <a:p>
            <a:pPr lvl="2"/>
            <a:r>
              <a:rPr lang="ko-KR" altLang="en-US" dirty="0"/>
              <a:t>주로 </a:t>
            </a:r>
            <a:r>
              <a:rPr lang="en-US" altLang="ko-KR" dirty="0"/>
              <a:t>[Hierarchy] [Hierarchy] </a:t>
            </a:r>
            <a:r>
              <a:rPr lang="ko-KR" altLang="en-US" dirty="0"/>
              <a:t>창에 있는 것들을 게임 오브젝트라고 한다</a:t>
            </a:r>
            <a:r>
              <a:rPr lang="en-US" altLang="ko-KR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405ED4-0C45-40E9-9BC2-9732B16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062" y="3645024"/>
            <a:ext cx="5646787" cy="2589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7E7E9E-E8DD-4622-82A5-760889A2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824943"/>
            <a:ext cx="2448272" cy="25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7272807" cy="2016224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컴포넌트 </a:t>
            </a:r>
            <a:r>
              <a:rPr lang="en-US" altLang="ko-KR" dirty="0"/>
              <a:t>(Component)</a:t>
            </a:r>
          </a:p>
          <a:p>
            <a:pPr lvl="1"/>
            <a:r>
              <a:rPr lang="ko-KR" altLang="en-US" b="0" dirty="0"/>
              <a:t>게임</a:t>
            </a:r>
            <a:r>
              <a:rPr lang="en-US" altLang="ko-KR" b="0" dirty="0"/>
              <a:t> </a:t>
            </a:r>
            <a:r>
              <a:rPr lang="ko-KR" altLang="en-US" b="0" dirty="0"/>
              <a:t>오브젝트를 구성하고 있는 기능의 집합</a:t>
            </a:r>
            <a:endParaRPr lang="en-US" altLang="ko-KR" b="0" dirty="0"/>
          </a:p>
          <a:p>
            <a:pPr lvl="1"/>
            <a:r>
              <a:rPr lang="ko-KR" altLang="en-US" b="0" dirty="0"/>
              <a:t>오브젝트를 선택하면 </a:t>
            </a:r>
            <a:r>
              <a:rPr lang="en-US" altLang="ko-KR" b="0" dirty="0"/>
              <a:t>Inspector </a:t>
            </a:r>
            <a:r>
              <a:rPr lang="ko-KR" altLang="en-US" b="0" dirty="0"/>
              <a:t>창에 나온다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7B84A3-70F2-4E98-9B62-5E97AE3E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4473201"/>
            <a:ext cx="5078696" cy="2146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B56457-8823-4B89-8AC8-31654335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782635"/>
            <a:ext cx="1959236" cy="385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6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E02D3FA-5154-4612-AF32-D5F282990C6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39750" y="1631362"/>
            <a:ext cx="8208963" cy="4531900"/>
          </a:xfrm>
        </p:spPr>
      </p:pic>
    </p:spTree>
    <p:extLst>
      <p:ext uri="{BB962C8B-B14F-4D97-AF65-F5344CB8AC3E}">
        <p14:creationId xmlns:p14="http://schemas.microsoft.com/office/powerpoint/2010/main" val="3044255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196752"/>
            <a:ext cx="8568951" cy="2592288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에셋</a:t>
            </a:r>
            <a:r>
              <a:rPr lang="ko-KR" altLang="en-US" dirty="0"/>
              <a:t> </a:t>
            </a:r>
            <a:r>
              <a:rPr lang="en-US" altLang="ko-KR" dirty="0"/>
              <a:t>(Asset)</a:t>
            </a:r>
          </a:p>
          <a:p>
            <a:pPr lvl="1"/>
            <a:r>
              <a:rPr lang="ko-KR" altLang="en-US" b="0" dirty="0" err="1"/>
              <a:t>씬을</a:t>
            </a:r>
            <a:r>
              <a:rPr lang="ko-KR" altLang="en-US" b="0" dirty="0"/>
              <a:t> 구성하는 데 필요한 모든 리소스를 의미</a:t>
            </a:r>
            <a:endParaRPr lang="en-US" altLang="ko-KR" b="0" dirty="0"/>
          </a:p>
          <a:p>
            <a:pPr lvl="1"/>
            <a:r>
              <a:rPr lang="ko-KR" altLang="en-US" b="0" dirty="0"/>
              <a:t>이러한 리소스는 모든 </a:t>
            </a:r>
            <a:r>
              <a:rPr lang="ko-KR" altLang="en-US" b="0" dirty="0" err="1"/>
              <a:t>씬에서</a:t>
            </a:r>
            <a:r>
              <a:rPr lang="ko-KR" altLang="en-US" b="0" dirty="0"/>
              <a:t> 공용으로 사용할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같은 이름으로는 하나씩만 존재해야 한다</a:t>
            </a:r>
            <a:r>
              <a:rPr lang="en-US" altLang="ko-KR" b="0" dirty="0"/>
              <a:t>. </a:t>
            </a:r>
          </a:p>
          <a:p>
            <a:pPr lvl="1"/>
            <a:r>
              <a:rPr lang="ko-KR" altLang="en-US" b="0" dirty="0"/>
              <a:t>모델링</a:t>
            </a:r>
            <a:r>
              <a:rPr lang="en-US" altLang="ko-KR" b="0" dirty="0"/>
              <a:t>, </a:t>
            </a:r>
            <a:r>
              <a:rPr lang="ko-KR" altLang="en-US" b="0" dirty="0"/>
              <a:t>텍스처</a:t>
            </a:r>
            <a:r>
              <a:rPr lang="en-US" altLang="ko-KR" b="0" dirty="0"/>
              <a:t>, </a:t>
            </a:r>
            <a:r>
              <a:rPr lang="ko-KR" altLang="en-US" b="0" dirty="0"/>
              <a:t>오디오</a:t>
            </a:r>
            <a:r>
              <a:rPr lang="en-US" altLang="ko-KR" b="0" dirty="0"/>
              <a:t>, </a:t>
            </a:r>
            <a:r>
              <a:rPr lang="ko-KR" altLang="en-US" b="0" dirty="0"/>
              <a:t>애니메이션</a:t>
            </a:r>
            <a:r>
              <a:rPr lang="en-US" altLang="ko-KR" b="0" dirty="0"/>
              <a:t>, </a:t>
            </a:r>
            <a:r>
              <a:rPr lang="ko-KR" altLang="en-US" b="0" dirty="0"/>
              <a:t>동영상</a:t>
            </a:r>
            <a:r>
              <a:rPr lang="en-US" altLang="ko-KR" b="0" dirty="0"/>
              <a:t>, </a:t>
            </a:r>
            <a:r>
              <a:rPr lang="ko-KR" altLang="en-US" b="0" dirty="0"/>
              <a:t>텍스트</a:t>
            </a:r>
            <a:r>
              <a:rPr lang="en-US" altLang="ko-KR" b="0" dirty="0"/>
              <a:t>, </a:t>
            </a:r>
            <a:r>
              <a:rPr lang="ko-KR" altLang="en-US" b="0" dirty="0"/>
              <a:t>폰트</a:t>
            </a:r>
            <a:r>
              <a:rPr lang="en-US" altLang="ko-KR" b="0" dirty="0"/>
              <a:t>, </a:t>
            </a:r>
            <a:r>
              <a:rPr lang="ko-KR" altLang="en-US" b="0" dirty="0" err="1"/>
              <a:t>셰이더</a:t>
            </a:r>
            <a:r>
              <a:rPr lang="en-US" altLang="ko-KR" b="0" dirty="0"/>
              <a:t>, </a:t>
            </a:r>
            <a:r>
              <a:rPr lang="ko-KR" altLang="en-US" b="0" dirty="0"/>
              <a:t>스크립트 등이 있다</a:t>
            </a:r>
            <a:r>
              <a:rPr lang="en-US" altLang="ko-KR" b="0" dirty="0"/>
              <a:t>. </a:t>
            </a:r>
          </a:p>
          <a:p>
            <a:pPr lvl="1"/>
            <a:r>
              <a:rPr lang="ko-KR" altLang="en-US" b="0" dirty="0" err="1"/>
              <a:t>에셋은</a:t>
            </a:r>
            <a:r>
              <a:rPr lang="ko-KR" altLang="en-US" b="0" dirty="0"/>
              <a:t> </a:t>
            </a:r>
            <a:r>
              <a:rPr lang="en-US" altLang="ko-KR" b="0" dirty="0"/>
              <a:t>[Project] </a:t>
            </a:r>
            <a:r>
              <a:rPr lang="ko-KR" altLang="en-US" b="0" dirty="0"/>
              <a:t>창의 </a:t>
            </a:r>
            <a:r>
              <a:rPr lang="en-US" altLang="ko-KR" b="0" dirty="0"/>
              <a:t>Assets </a:t>
            </a:r>
            <a:r>
              <a:rPr lang="ko-KR" altLang="en-US" b="0" dirty="0"/>
              <a:t>폴더 하위에 위치한다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67A078-BC44-4EB7-A37D-F7805A86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32918"/>
            <a:ext cx="4824536" cy="274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1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196752"/>
            <a:ext cx="8568951" cy="1800200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/>
              <a:t>메타파일 </a:t>
            </a:r>
            <a:r>
              <a:rPr lang="en-US" altLang="ko-KR" dirty="0"/>
              <a:t>(</a:t>
            </a:r>
            <a:r>
              <a:rPr lang="en-US" altLang="ko-KR" dirty="0" err="1"/>
              <a:t>MetaFile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b="0" dirty="0"/>
              <a:t>고유 아이디나 해당 파일의 설정 정보를 담고 있는 자동 생성 파일</a:t>
            </a:r>
            <a:endParaRPr lang="en-US" altLang="ko-KR" b="0" dirty="0"/>
          </a:p>
          <a:p>
            <a:pPr lvl="1"/>
            <a:r>
              <a:rPr lang="en-US" altLang="ko-KR" b="0" dirty="0"/>
              <a:t>[Project] </a:t>
            </a:r>
            <a:r>
              <a:rPr lang="ko-KR" altLang="en-US" b="0" dirty="0"/>
              <a:t>창에서 적당한 </a:t>
            </a:r>
            <a:r>
              <a:rPr lang="ko-KR" altLang="en-US" b="0" dirty="0" err="1"/>
              <a:t>에셋을</a:t>
            </a:r>
            <a:r>
              <a:rPr lang="ko-KR" altLang="en-US" b="0" dirty="0"/>
              <a:t> 마우스 오른쪽 버튼으로 클릭하여 </a:t>
            </a:r>
            <a:br>
              <a:rPr lang="en-US" altLang="ko-KR" b="0" dirty="0"/>
            </a:br>
            <a:r>
              <a:rPr lang="en-US" altLang="ko-KR" b="0" dirty="0"/>
              <a:t>[Show in Explorer]</a:t>
            </a:r>
            <a:r>
              <a:rPr lang="ko-KR" altLang="en-US" b="0" dirty="0"/>
              <a:t>를 선택하면 이를 확인할 수 있다</a:t>
            </a:r>
            <a:r>
              <a:rPr lang="en-US" altLang="ko-KR" b="0" dirty="0"/>
              <a:t>. </a:t>
            </a:r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170C28-8A42-4DF2-93C2-6F5711A85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89312"/>
            <a:ext cx="3201541" cy="3236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F4C135-295D-4542-9E04-9AD5F994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020" y="5157192"/>
            <a:ext cx="5076056" cy="6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44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628800"/>
            <a:ext cx="8568951" cy="4248472"/>
          </a:xfrm>
        </p:spPr>
        <p:txBody>
          <a:bodyPr/>
          <a:lstStyle/>
          <a:p>
            <a:pPr lvl="1"/>
            <a:r>
              <a:rPr lang="ko-KR" altLang="en-US" dirty="0"/>
              <a:t>패키지 </a:t>
            </a:r>
            <a:r>
              <a:rPr lang="en-US" altLang="ko-KR" dirty="0"/>
              <a:t>: </a:t>
            </a:r>
            <a:r>
              <a:rPr lang="ko-KR" altLang="en-US" b="0" dirty="0"/>
              <a:t>일종의 </a:t>
            </a:r>
            <a:r>
              <a:rPr lang="en-US" altLang="ko-KR" b="0" dirty="0"/>
              <a:t>zip</a:t>
            </a:r>
            <a:r>
              <a:rPr lang="ko-KR" altLang="en-US" b="0" dirty="0"/>
              <a:t>과</a:t>
            </a:r>
            <a:r>
              <a:rPr lang="en-US" altLang="ko-KR" b="0" dirty="0"/>
              <a:t> </a:t>
            </a:r>
            <a:r>
              <a:rPr lang="ko-KR" altLang="en-US" b="0" dirty="0"/>
              <a:t>같은 유니티의 데이터 집합파일</a:t>
            </a:r>
            <a:br>
              <a:rPr lang="en-US" altLang="ko-KR" b="0" dirty="0"/>
            </a:br>
            <a:endParaRPr lang="en-US" altLang="ko-KR" b="0" dirty="0"/>
          </a:p>
          <a:p>
            <a:pPr lvl="2"/>
            <a:r>
              <a:rPr lang="ko-KR" altLang="en-US" dirty="0" err="1"/>
              <a:t>에셋</a:t>
            </a:r>
            <a:r>
              <a:rPr lang="ko-KR" altLang="en-US" dirty="0"/>
              <a:t> 스토어에서 제공하는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  <a:endParaRPr lang="en-US" altLang="ko-KR" dirty="0"/>
          </a:p>
          <a:p>
            <a:pPr lvl="3"/>
            <a:r>
              <a:rPr lang="ko-KR" altLang="en-US" dirty="0" err="1"/>
              <a:t>에셋</a:t>
            </a:r>
            <a:r>
              <a:rPr lang="ko-KR" altLang="en-US" dirty="0"/>
              <a:t> 스토어에서 다운받는 것</a:t>
            </a:r>
            <a:endParaRPr lang="en-US" altLang="ko-KR" dirty="0"/>
          </a:p>
          <a:p>
            <a:pPr lvl="3"/>
            <a:r>
              <a:rPr lang="ko-KR" altLang="en-US" dirty="0"/>
              <a:t>유니티 최신 버전에서는 패키지 매니저로 통합됨</a:t>
            </a:r>
            <a:br>
              <a:rPr lang="en-US" altLang="ko-KR" dirty="0"/>
            </a:br>
            <a:endParaRPr lang="en-US" altLang="ko-KR" dirty="0"/>
          </a:p>
          <a:p>
            <a:pPr lvl="2"/>
            <a:r>
              <a:rPr lang="ko-KR" altLang="en-US" dirty="0"/>
              <a:t>플러그인 설치를 위한 유니티 패키지</a:t>
            </a:r>
            <a:endParaRPr lang="en-US" altLang="ko-KR" dirty="0"/>
          </a:p>
          <a:p>
            <a:pPr lvl="3"/>
            <a:r>
              <a:rPr lang="ko-KR" altLang="en-US" b="0" dirty="0"/>
              <a:t>유니티 패키지 매니저를 통해 받을 수 있는 공식 패키지</a:t>
            </a:r>
            <a:endParaRPr lang="en-US" altLang="ko-KR" b="0" dirty="0"/>
          </a:p>
          <a:p>
            <a:pPr lvl="3"/>
            <a:r>
              <a:rPr lang="ko-KR" altLang="en-US" dirty="0"/>
              <a:t>최신 버전에서는 </a:t>
            </a:r>
            <a:r>
              <a:rPr lang="ko-KR" altLang="en-US" dirty="0" err="1"/>
              <a:t>에셋</a:t>
            </a:r>
            <a:r>
              <a:rPr lang="ko-KR" altLang="en-US" dirty="0"/>
              <a:t> 스토어도 패키지 매니저로 통합됨 </a:t>
            </a:r>
            <a:br>
              <a:rPr lang="en-US" altLang="ko-KR" dirty="0"/>
            </a:br>
            <a:endParaRPr lang="en-US" altLang="ko-KR" b="0" dirty="0"/>
          </a:p>
          <a:p>
            <a:pPr lvl="2"/>
            <a:r>
              <a:rPr lang="ko-KR" altLang="en-US" dirty="0"/>
              <a:t>커스텀 패키지</a:t>
            </a:r>
            <a:endParaRPr lang="en-US" altLang="ko-KR" dirty="0"/>
          </a:p>
          <a:p>
            <a:pPr lvl="3"/>
            <a:r>
              <a:rPr lang="ko-KR" altLang="en-US" dirty="0"/>
              <a:t>직접 만들 수 있는 패키지 </a:t>
            </a:r>
            <a:endParaRPr lang="en-US" altLang="ko-KR" dirty="0"/>
          </a:p>
          <a:p>
            <a:pPr lvl="3"/>
            <a:r>
              <a:rPr lang="ko-KR" altLang="en-US" b="0" dirty="0"/>
              <a:t>파일을 다른 위치나 프로젝트로 옮길 때 사용</a:t>
            </a:r>
            <a:endParaRPr lang="en-US" altLang="ko-KR" b="0" dirty="0"/>
          </a:p>
          <a:p>
            <a:pPr lvl="4"/>
            <a:r>
              <a:rPr lang="ko-KR" altLang="en-US" sz="1100" dirty="0"/>
              <a:t>실무에서는 </a:t>
            </a:r>
            <a:r>
              <a:rPr lang="en-US" altLang="ko-KR" sz="1100" dirty="0"/>
              <a:t>git</a:t>
            </a:r>
            <a:r>
              <a:rPr lang="ko-KR" altLang="en-US" sz="1100" dirty="0"/>
              <a:t>이나 </a:t>
            </a:r>
            <a:r>
              <a:rPr lang="en-US" altLang="ko-KR" sz="1100" dirty="0" err="1"/>
              <a:t>svn</a:t>
            </a:r>
            <a:r>
              <a:rPr lang="ko-KR" altLang="en-US" sz="1100" dirty="0"/>
              <a:t>과 같은 버전 컨트롤 툴을 사용한다 </a:t>
            </a:r>
            <a:endParaRPr lang="en-US" altLang="ko-KR" sz="1100" dirty="0"/>
          </a:p>
          <a:p>
            <a:pPr lvl="4"/>
            <a:r>
              <a:rPr lang="ko-KR" altLang="en-US" sz="1100" b="0" dirty="0"/>
              <a:t>유니티에 내장된 </a:t>
            </a:r>
            <a:r>
              <a:rPr lang="en-US" altLang="ko-KR" sz="1100" b="0" dirty="0"/>
              <a:t>Collaborate </a:t>
            </a:r>
            <a:r>
              <a:rPr lang="ko-KR" altLang="en-US" sz="1100" b="0" dirty="0"/>
              <a:t>도 비슷한 기능을 한다 </a:t>
            </a:r>
          </a:p>
        </p:txBody>
      </p:sp>
    </p:spTree>
    <p:extLst>
      <p:ext uri="{BB962C8B-B14F-4D97-AF65-F5344CB8AC3E}">
        <p14:creationId xmlns:p14="http://schemas.microsoft.com/office/powerpoint/2010/main" val="343171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893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628800"/>
            <a:ext cx="8568951" cy="4248472"/>
          </a:xfrm>
        </p:spPr>
        <p:txBody>
          <a:bodyPr/>
          <a:lstStyle/>
          <a:p>
            <a:r>
              <a:rPr lang="ko-KR" altLang="en-US" dirty="0" err="1"/>
              <a:t>에셋스토어의</a:t>
            </a:r>
            <a:r>
              <a:rPr lang="ko-KR" altLang="en-US" dirty="0"/>
              <a:t> </a:t>
            </a:r>
            <a:r>
              <a:rPr lang="ko-KR" altLang="en-US" dirty="0" err="1"/>
              <a:t>에셋</a:t>
            </a:r>
            <a:r>
              <a:rPr lang="ko-KR" altLang="en-US" dirty="0"/>
              <a:t> 패키지 다운로드</a:t>
            </a:r>
            <a:endParaRPr lang="en-US" altLang="ko-KR" b="0" dirty="0"/>
          </a:p>
          <a:p>
            <a:pPr lvl="2"/>
            <a:r>
              <a:rPr lang="ko-KR" altLang="en-US" dirty="0"/>
              <a:t>툴바에서 </a:t>
            </a:r>
            <a:r>
              <a:rPr lang="en-US" altLang="ko-KR" dirty="0"/>
              <a:t>Asset Store</a:t>
            </a:r>
            <a:r>
              <a:rPr lang="ko-KR" altLang="en-US" dirty="0"/>
              <a:t>를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(Ctrl+9)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무료 </a:t>
            </a:r>
            <a:r>
              <a:rPr lang="ko-KR" altLang="en-US" dirty="0" err="1"/>
              <a:t>에셋인</a:t>
            </a:r>
            <a:r>
              <a:rPr lang="ko-KR" altLang="en-US" dirty="0"/>
              <a:t> ‘</a:t>
            </a:r>
            <a:r>
              <a:rPr lang="en-US" altLang="ko-KR" dirty="0"/>
              <a:t>Space Robot Kyle’</a:t>
            </a:r>
            <a:r>
              <a:rPr lang="ko-KR" altLang="en-US" dirty="0"/>
              <a:t>을 검색하여 다운로드해보자</a:t>
            </a:r>
            <a:r>
              <a:rPr lang="en-US" altLang="ko-KR" dirty="0"/>
              <a:t>. </a:t>
            </a:r>
          </a:p>
          <a:p>
            <a:pPr lvl="3"/>
            <a:r>
              <a:rPr lang="en-US" altLang="ko-KR" dirty="0"/>
              <a:t>‘Space Robot Kyle’</a:t>
            </a:r>
            <a:r>
              <a:rPr lang="ko-KR" altLang="en-US" dirty="0"/>
              <a:t>을 찾을 수 없다면 다른 무료 </a:t>
            </a:r>
            <a:r>
              <a:rPr lang="en-US" altLang="ko-KR" dirty="0"/>
              <a:t>3D </a:t>
            </a:r>
            <a:r>
              <a:rPr lang="ko-KR" altLang="en-US" dirty="0"/>
              <a:t>오브젝트 </a:t>
            </a:r>
            <a:r>
              <a:rPr lang="ko-KR" altLang="en-US" dirty="0" err="1"/>
              <a:t>에셋을</a:t>
            </a:r>
            <a:r>
              <a:rPr lang="ko-KR" altLang="en-US" dirty="0"/>
              <a:t> 다운로드해도 된다</a:t>
            </a:r>
            <a:r>
              <a:rPr lang="en-US" altLang="ko-KR" dirty="0"/>
              <a:t>.</a:t>
            </a:r>
          </a:p>
          <a:p>
            <a:pPr lvl="2"/>
            <a:endParaRPr lang="ko-KR" altLang="en-US" sz="11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DA4630-DF0C-4E1C-8DF2-B4838D72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628800"/>
            <a:ext cx="2691967" cy="1539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9E4AFF-00BD-49DF-B57A-5E8D5F899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782" y="4293096"/>
            <a:ext cx="3024337" cy="231665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EDB2CD3B-E7FF-4277-B3AC-F5B15E05C27F}"/>
              </a:ext>
            </a:extLst>
          </p:cNvPr>
          <p:cNvSpPr txBox="1">
            <a:spLocks/>
          </p:cNvSpPr>
          <p:nvPr/>
        </p:nvSpPr>
        <p:spPr bwMode="auto">
          <a:xfrm>
            <a:off x="4189261" y="184745"/>
            <a:ext cx="4959661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에셋스토어의</a:t>
            </a:r>
            <a:r>
              <a:rPr kumimoji="0" lang="ko-KR" altLang="en-US" dirty="0"/>
              <a:t> </a:t>
            </a:r>
            <a:r>
              <a:rPr kumimoji="0" lang="ko-KR" altLang="en-US" dirty="0" err="1"/>
              <a:t>에셋</a:t>
            </a:r>
            <a:r>
              <a:rPr kumimoji="0" lang="ko-KR" altLang="en-US" dirty="0"/>
              <a:t> 패키지 다운로드</a:t>
            </a:r>
            <a:endParaRPr kumimoji="0" lang="en-US" altLang="ko-KR" b="0" dirty="0"/>
          </a:p>
          <a:p>
            <a:pPr marL="447675" lvl="2" indent="0">
              <a:buNone/>
            </a:pPr>
            <a:endParaRPr kumimoji="0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529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628800"/>
            <a:ext cx="8568951" cy="4248472"/>
          </a:xfrm>
        </p:spPr>
        <p:txBody>
          <a:bodyPr/>
          <a:lstStyle/>
          <a:p>
            <a:pPr lvl="2"/>
            <a:r>
              <a:rPr lang="ko-KR" altLang="en-US" dirty="0"/>
              <a:t>다운로드하는 버튼을 클릭하면 다운로드가 된 후 버튼이 </a:t>
            </a:r>
            <a:r>
              <a:rPr lang="en-US" altLang="ko-KR" dirty="0"/>
              <a:t>&lt;Import&gt;</a:t>
            </a:r>
            <a:r>
              <a:rPr lang="ko-KR" altLang="en-US" dirty="0"/>
              <a:t>로 바뀐다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다운로드는 컴퓨터에 </a:t>
            </a:r>
            <a:r>
              <a:rPr lang="ko-KR" altLang="en-US" dirty="0" err="1"/>
              <a:t>에셋</a:t>
            </a:r>
            <a:r>
              <a:rPr lang="ko-KR" altLang="en-US" dirty="0"/>
              <a:t> 패키지를 다운로드한다는 의미이고</a:t>
            </a:r>
            <a:r>
              <a:rPr lang="en-US" altLang="ko-KR" dirty="0"/>
              <a:t>, </a:t>
            </a:r>
            <a:r>
              <a:rPr lang="ko-KR" altLang="en-US" dirty="0"/>
              <a:t>임포트는 다운로드한 패키지를 풀어서 현재의 프로젝트로 불러들인다는 의미이다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&lt;Import&gt;</a:t>
            </a:r>
            <a:r>
              <a:rPr lang="ko-KR" altLang="en-US" dirty="0"/>
              <a:t>를 클릭하면 패키지가 풀리고 폴더와 파일 구조를 볼 수 있는 창이 뜬다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여기서 다시 아래쪽의 </a:t>
            </a:r>
            <a:r>
              <a:rPr lang="en-US" altLang="ko-KR" dirty="0"/>
              <a:t>&lt;Import&gt;</a:t>
            </a:r>
            <a:r>
              <a:rPr lang="ko-KR" altLang="en-US" dirty="0"/>
              <a:t>를 클릭하여 프로젝트로 불러들인다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sz="1100" b="0" dirty="0"/>
              <a:t>임포트가 끝나면 패키지에서 받은 폴더 구조 그대로 프로젝트에 </a:t>
            </a:r>
            <a:r>
              <a:rPr lang="ko-KR" altLang="en-US" sz="1100" b="0" dirty="0" err="1"/>
              <a:t>다운로드된</a:t>
            </a:r>
            <a:r>
              <a:rPr lang="ko-KR" altLang="en-US" sz="1100" b="0" dirty="0"/>
              <a:t> 것을 확인할 수 있다</a:t>
            </a:r>
            <a:r>
              <a:rPr lang="en-US" altLang="ko-KR" sz="1100" b="0" dirty="0"/>
              <a:t>. </a:t>
            </a:r>
          </a:p>
          <a:p>
            <a:pPr lvl="2"/>
            <a:endParaRPr lang="ko-KR" altLang="en-US" sz="1100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053429-1827-4A8F-AF12-FCC1DA72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1" y="2810556"/>
            <a:ext cx="2207308" cy="167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76101E-BEB5-4854-BFC2-EBD86F1B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893" y="2625077"/>
            <a:ext cx="2128931" cy="18912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5AA43E-0DDD-4EA6-AB11-F323DA7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968" y="2825859"/>
            <a:ext cx="3634403" cy="1489720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3E41B05B-D2F0-4EA5-ACE9-B3D9798AA348}"/>
              </a:ext>
            </a:extLst>
          </p:cNvPr>
          <p:cNvSpPr txBox="1">
            <a:spLocks/>
          </p:cNvSpPr>
          <p:nvPr/>
        </p:nvSpPr>
        <p:spPr bwMode="auto">
          <a:xfrm>
            <a:off x="4189261" y="184745"/>
            <a:ext cx="4959661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에셋스토어의</a:t>
            </a:r>
            <a:r>
              <a:rPr kumimoji="0" lang="ko-KR" altLang="en-US" dirty="0"/>
              <a:t> </a:t>
            </a:r>
            <a:r>
              <a:rPr kumimoji="0" lang="ko-KR" altLang="en-US" dirty="0" err="1"/>
              <a:t>에셋</a:t>
            </a:r>
            <a:r>
              <a:rPr kumimoji="0" lang="ko-KR" altLang="en-US" dirty="0"/>
              <a:t> 패키지 다운로드</a:t>
            </a:r>
            <a:endParaRPr kumimoji="0" lang="en-US" altLang="ko-KR" b="0" dirty="0"/>
          </a:p>
          <a:p>
            <a:pPr marL="447675" lvl="2" indent="0">
              <a:buNone/>
            </a:pPr>
            <a:endParaRPr kumimoji="0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78377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524" y="1628800"/>
            <a:ext cx="8568951" cy="4248472"/>
          </a:xfrm>
        </p:spPr>
        <p:txBody>
          <a:bodyPr/>
          <a:lstStyle/>
          <a:p>
            <a:pPr lvl="2"/>
            <a:r>
              <a:rPr lang="ko-KR" altLang="en-US" dirty="0"/>
              <a:t>다운로드한 로봇을 </a:t>
            </a:r>
            <a:r>
              <a:rPr lang="ko-KR" altLang="en-US" dirty="0" err="1"/>
              <a:t>씬에</a:t>
            </a:r>
            <a:r>
              <a:rPr lang="ko-KR" altLang="en-US" dirty="0"/>
              <a:t> </a:t>
            </a:r>
            <a:r>
              <a:rPr lang="ko-KR" altLang="en-US" dirty="0" err="1"/>
              <a:t>드래그하면</a:t>
            </a:r>
            <a:r>
              <a:rPr lang="ko-KR" altLang="en-US" dirty="0"/>
              <a:t> 결과물을 볼 수 있다</a:t>
            </a:r>
            <a:r>
              <a:rPr lang="en-US" altLang="ko-KR" dirty="0"/>
              <a:t>.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sz="11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AA6E4A-23C8-4E97-8D8F-36D06EC5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708920"/>
            <a:ext cx="4320480" cy="3760662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30A84480-B726-40CF-A53A-D208955DE084}"/>
              </a:ext>
            </a:extLst>
          </p:cNvPr>
          <p:cNvSpPr txBox="1">
            <a:spLocks/>
          </p:cNvSpPr>
          <p:nvPr/>
        </p:nvSpPr>
        <p:spPr bwMode="auto">
          <a:xfrm>
            <a:off x="4189261" y="184745"/>
            <a:ext cx="4959661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에셋스토어의</a:t>
            </a:r>
            <a:r>
              <a:rPr kumimoji="0" lang="ko-KR" altLang="en-US" dirty="0"/>
              <a:t> </a:t>
            </a:r>
            <a:r>
              <a:rPr kumimoji="0" lang="ko-KR" altLang="en-US" dirty="0" err="1"/>
              <a:t>에셋</a:t>
            </a:r>
            <a:r>
              <a:rPr kumimoji="0" lang="ko-KR" altLang="en-US" dirty="0"/>
              <a:t> 패키지 다운로드</a:t>
            </a:r>
            <a:endParaRPr kumimoji="0" lang="en-US" altLang="ko-KR" b="0" dirty="0"/>
          </a:p>
          <a:p>
            <a:pPr marL="447675" lvl="2" indent="0">
              <a:buNone/>
            </a:pPr>
            <a:endParaRPr kumimoji="0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67019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9025" y="1228140"/>
            <a:ext cx="5318757" cy="4248472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커스텀 패키지 저장하기</a:t>
            </a:r>
            <a:endParaRPr lang="en-US" altLang="ko-KR" b="0" dirty="0"/>
          </a:p>
          <a:p>
            <a:pPr lvl="2"/>
            <a:r>
              <a:rPr lang="ko-KR" altLang="en-US" dirty="0"/>
              <a:t>커스텀 패키지 저장</a:t>
            </a:r>
            <a:endParaRPr lang="en-US" altLang="ko-KR" dirty="0"/>
          </a:p>
          <a:p>
            <a:pPr lvl="3"/>
            <a:r>
              <a:rPr lang="ko-KR" altLang="en-US" dirty="0"/>
              <a:t>다른 프로젝트에 </a:t>
            </a:r>
            <a:r>
              <a:rPr lang="ko-KR" altLang="en-US" dirty="0" err="1"/>
              <a:t>에셋들을</a:t>
            </a:r>
            <a:r>
              <a:rPr lang="ko-KR" altLang="en-US" dirty="0"/>
              <a:t> 옮길 때 사용 가능</a:t>
            </a:r>
            <a:endParaRPr lang="en-US" altLang="ko-KR" dirty="0"/>
          </a:p>
          <a:p>
            <a:pPr lvl="3"/>
            <a:endParaRPr lang="en-US" altLang="ko-KR" sz="1100" dirty="0"/>
          </a:p>
          <a:p>
            <a:pPr lvl="2"/>
            <a:r>
              <a:rPr lang="en-US" altLang="ko-KR" dirty="0"/>
              <a:t>[Project] </a:t>
            </a:r>
            <a:r>
              <a:rPr lang="ko-KR" altLang="en-US" dirty="0"/>
              <a:t>창에서 내보내기를 할 오브젝트를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마우스 오른쪽 버튼을 클릭하여 </a:t>
            </a:r>
            <a:br>
              <a:rPr lang="en-US" altLang="ko-KR" dirty="0"/>
            </a:br>
            <a:r>
              <a:rPr lang="en-US" altLang="ko-KR" dirty="0"/>
              <a:t>[Export Package]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4939B325-3BAF-48AB-851F-9692C7FEB834}"/>
              </a:ext>
            </a:extLst>
          </p:cNvPr>
          <p:cNvSpPr txBox="1">
            <a:spLocks/>
          </p:cNvSpPr>
          <p:nvPr/>
        </p:nvSpPr>
        <p:spPr bwMode="auto">
          <a:xfrm>
            <a:off x="5607782" y="161129"/>
            <a:ext cx="3628020" cy="63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커스텀 패키지 저장하기</a:t>
            </a:r>
            <a:endParaRPr kumimoji="0"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6F3B07-90D9-4822-8985-E8056C92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068960"/>
            <a:ext cx="4176464" cy="34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94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1196752"/>
            <a:ext cx="8064896" cy="940720"/>
          </a:xfrm>
        </p:spPr>
        <p:txBody>
          <a:bodyPr/>
          <a:lstStyle/>
          <a:p>
            <a:pPr lvl="2"/>
            <a:r>
              <a:rPr lang="en-US" altLang="ko-KR" dirty="0"/>
              <a:t>Include dependencies</a:t>
            </a:r>
          </a:p>
          <a:p>
            <a:pPr lvl="3"/>
            <a:r>
              <a:rPr lang="ko-KR" altLang="en-US" dirty="0"/>
              <a:t>선택된 오브젝트와 연결된 물체를 전부 포함해서 패키지를 만들 것인가</a:t>
            </a:r>
            <a:r>
              <a:rPr lang="en-US" altLang="ko-KR" dirty="0"/>
              <a:t>?</a:t>
            </a:r>
          </a:p>
          <a:p>
            <a:pPr lvl="3"/>
            <a:r>
              <a:rPr lang="ko-KR" altLang="en-US" dirty="0"/>
              <a:t>선택된 오브젝트만으로 패키지를 만들 것인가</a:t>
            </a:r>
            <a:r>
              <a:rPr lang="en-US" altLang="ko-KR" dirty="0"/>
              <a:t>?</a:t>
            </a: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4939B325-3BAF-48AB-851F-9692C7FEB834}"/>
              </a:ext>
            </a:extLst>
          </p:cNvPr>
          <p:cNvSpPr txBox="1">
            <a:spLocks/>
          </p:cNvSpPr>
          <p:nvPr/>
        </p:nvSpPr>
        <p:spPr bwMode="auto">
          <a:xfrm>
            <a:off x="5607782" y="161129"/>
            <a:ext cx="3628020" cy="63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커스텀 패키지 저장하기</a:t>
            </a:r>
            <a:endParaRPr kumimoji="0"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F81867-F37A-4069-A935-46D556FE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85938"/>
            <a:ext cx="5998355" cy="2286124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5E8F0A83-AD38-4AB6-BF15-8CA52CFAA6ED}"/>
              </a:ext>
            </a:extLst>
          </p:cNvPr>
          <p:cNvSpPr txBox="1">
            <a:spLocks/>
          </p:cNvSpPr>
          <p:nvPr/>
        </p:nvSpPr>
        <p:spPr bwMode="auto">
          <a:xfrm>
            <a:off x="179512" y="5013176"/>
            <a:ext cx="8064896" cy="94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dirty="0"/>
              <a:t>Export </a:t>
            </a:r>
            <a:r>
              <a:rPr lang="ko-KR" altLang="en-US" dirty="0"/>
              <a:t>를 클릭하여 패키지 저장</a:t>
            </a:r>
            <a:endParaRPr lang="en-US" altLang="ko-KR" dirty="0"/>
          </a:p>
          <a:p>
            <a:pPr lvl="2"/>
            <a:r>
              <a:rPr kumimoji="0" lang="ko-KR" altLang="en-US" dirty="0"/>
              <a:t>저장된 패키지 파일을 다른 프로젝트에 드래그해 넣으면 압축이 풀린다</a:t>
            </a:r>
            <a:r>
              <a:rPr kumimoji="0" lang="en-US" altLang="ko-KR" dirty="0"/>
              <a:t>.</a:t>
            </a:r>
            <a:r>
              <a:rPr kumimoji="0" lang="ko-KR" altLang="en-US" dirty="0"/>
              <a:t> 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0683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9025" y="1228140"/>
            <a:ext cx="7307311" cy="4248472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패키지 매니저</a:t>
            </a:r>
            <a:endParaRPr lang="en-US" altLang="ko-KR" b="0" dirty="0"/>
          </a:p>
          <a:p>
            <a:pPr lvl="2"/>
            <a:r>
              <a:rPr lang="ko-KR" altLang="en-US" dirty="0"/>
              <a:t>유니티에 내장된 패키지 관리 시스템</a:t>
            </a:r>
            <a:endParaRPr lang="en-US" altLang="ko-KR" dirty="0"/>
          </a:p>
          <a:p>
            <a:pPr lvl="2"/>
            <a:r>
              <a:rPr lang="ko-KR" altLang="en-US" dirty="0"/>
              <a:t>각종 플러그인이나 </a:t>
            </a:r>
            <a:r>
              <a:rPr lang="ko-KR" altLang="en-US" dirty="0" err="1"/>
              <a:t>에셋</a:t>
            </a:r>
            <a:r>
              <a:rPr lang="ko-KR" altLang="en-US" dirty="0"/>
              <a:t> 스토어의 패키지를 관리할 수 있는 통합 툴</a:t>
            </a:r>
            <a:endParaRPr lang="en-US" altLang="ko-KR" sz="1100" dirty="0"/>
          </a:p>
          <a:p>
            <a:pPr lvl="2"/>
            <a:r>
              <a:rPr lang="en-US" altLang="ko-KR" dirty="0"/>
              <a:t>[Window]-[Package Manager]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F1CB11-5270-4BF6-A72F-A7DEFCED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53" y="2852936"/>
            <a:ext cx="2231293" cy="14896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99D62E-9B2E-4645-B714-569B90CA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551" y="2852936"/>
            <a:ext cx="4729336" cy="35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73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2376264"/>
          </a:xfrm>
        </p:spPr>
        <p:txBody>
          <a:bodyPr/>
          <a:lstStyle/>
          <a:p>
            <a:pPr lvl="1"/>
            <a:r>
              <a:rPr lang="ko-KR" altLang="en-US" dirty="0"/>
              <a:t>여러 오브젝트와 컴포넌트가 조합되어 </a:t>
            </a:r>
            <a:br>
              <a:rPr lang="en-US" altLang="ko-KR" dirty="0"/>
            </a:br>
            <a:r>
              <a:rPr lang="ko-KR" altLang="en-US" dirty="0"/>
              <a:t>재사용 가능하도록 만든 독립된 게임 오브젝트</a:t>
            </a:r>
            <a:endParaRPr lang="en-US" altLang="ko-KR" dirty="0"/>
          </a:p>
          <a:p>
            <a:pPr lvl="2"/>
            <a:r>
              <a:rPr lang="ko-KR" altLang="en-US" b="0" dirty="0"/>
              <a:t>특정한 오브젝트의 개념이 아닌 추상적 개념</a:t>
            </a:r>
            <a:endParaRPr lang="en-US" altLang="ko-KR" b="0" dirty="0"/>
          </a:p>
          <a:p>
            <a:pPr lvl="2"/>
            <a:r>
              <a:rPr lang="ko-KR" altLang="en-US" dirty="0"/>
              <a:t>각종 </a:t>
            </a:r>
            <a:r>
              <a:rPr lang="ko-KR" altLang="en-US" dirty="0" err="1"/>
              <a:t>에셋들이</a:t>
            </a:r>
            <a:r>
              <a:rPr lang="ko-KR" altLang="en-US" dirty="0"/>
              <a:t> 모여서 하나의 완성된 개념의 오브젝트를 만들 수 있음</a:t>
            </a:r>
            <a:endParaRPr lang="en-US" altLang="ko-KR" dirty="0"/>
          </a:p>
          <a:p>
            <a:pPr lvl="3"/>
            <a:r>
              <a:rPr lang="en-US" altLang="ko-KR" dirty="0"/>
              <a:t>Ex) </a:t>
            </a:r>
            <a:r>
              <a:rPr lang="ko-KR" altLang="en-US" dirty="0"/>
              <a:t>차를 구성하는 여러 요소들이 모여 있는 것을 </a:t>
            </a:r>
            <a:r>
              <a:rPr lang="en-US" altLang="ko-KR" dirty="0"/>
              <a:t>‘Car’ </a:t>
            </a:r>
            <a:r>
              <a:rPr lang="ko-KR" altLang="en-US" dirty="0"/>
              <a:t>라는 추상적 오브젝트로 정의 가능</a:t>
            </a:r>
            <a:endParaRPr lang="en-US" altLang="ko-KR" dirty="0"/>
          </a:p>
          <a:p>
            <a:pPr lvl="2"/>
            <a:r>
              <a:rPr lang="ko-KR" altLang="en-US" b="0" dirty="0"/>
              <a:t>이 </a:t>
            </a:r>
            <a:r>
              <a:rPr lang="ko-KR" altLang="en-US" b="0" dirty="0" err="1"/>
              <a:t>프리팹을</a:t>
            </a:r>
            <a:r>
              <a:rPr lang="ko-KR" altLang="en-US" b="0" dirty="0"/>
              <a:t> 프로젝트에 저장하여</a:t>
            </a:r>
            <a:r>
              <a:rPr lang="en-US" altLang="ko-KR" b="0" dirty="0"/>
              <a:t>, </a:t>
            </a:r>
            <a:r>
              <a:rPr lang="ko-KR" altLang="en-US" b="0" dirty="0"/>
              <a:t>각 </a:t>
            </a:r>
            <a:r>
              <a:rPr lang="ko-KR" altLang="en-US" b="0" dirty="0" err="1"/>
              <a:t>씬에서</a:t>
            </a:r>
            <a:r>
              <a:rPr lang="ko-KR" altLang="en-US" b="0" dirty="0"/>
              <a:t> 복제품으로 사용 가능</a:t>
            </a:r>
            <a:endParaRPr lang="en-US" altLang="ko-KR" b="0" dirty="0"/>
          </a:p>
          <a:p>
            <a:pPr lvl="3"/>
            <a:r>
              <a:rPr lang="ko-KR" altLang="en-US" dirty="0" err="1"/>
              <a:t>프리팹은</a:t>
            </a:r>
            <a:r>
              <a:rPr lang="ko-KR" altLang="en-US" dirty="0"/>
              <a:t> 이후 </a:t>
            </a:r>
            <a:r>
              <a:rPr lang="ko-KR" altLang="en-US" dirty="0" err="1"/>
              <a:t>씬에서</a:t>
            </a:r>
            <a:r>
              <a:rPr lang="ko-KR" altLang="en-US" dirty="0"/>
              <a:t> </a:t>
            </a:r>
            <a:r>
              <a:rPr lang="en-US" altLang="ko-KR" dirty="0"/>
              <a:t>Instance</a:t>
            </a:r>
            <a:r>
              <a:rPr lang="ko-KR" altLang="en-US" dirty="0"/>
              <a:t>로 재사용 가능 </a:t>
            </a:r>
            <a:endParaRPr lang="en-US" altLang="ko-KR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AB8D4-C432-408C-9703-859A8E75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712962"/>
            <a:ext cx="2849369" cy="2570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CA311F-FD70-4F23-BBD7-557A48FF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5" y="3712962"/>
            <a:ext cx="4567093" cy="25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20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224136"/>
          </a:xfrm>
        </p:spPr>
        <p:txBody>
          <a:bodyPr/>
          <a:lstStyle/>
          <a:p>
            <a:r>
              <a:rPr lang="ko-KR" altLang="en-US" dirty="0"/>
              <a:t>프리팹 만들기</a:t>
            </a:r>
            <a:endParaRPr lang="en-US" altLang="ko-KR" dirty="0"/>
          </a:p>
          <a:p>
            <a:pPr lvl="1"/>
            <a:r>
              <a:rPr lang="ko-KR" altLang="en-US" dirty="0"/>
              <a:t>캐릭터나 오브젝트에 추가적인 </a:t>
            </a:r>
            <a:r>
              <a:rPr lang="ko-KR" altLang="en-US" dirty="0" err="1"/>
              <a:t>오브젝트등을</a:t>
            </a:r>
            <a:r>
              <a:rPr lang="ko-KR" altLang="en-US" dirty="0"/>
              <a:t> 넣어서 새로운 모양 만들기 </a:t>
            </a:r>
            <a:endParaRPr lang="en-US" altLang="ko-KR" dirty="0"/>
          </a:p>
          <a:p>
            <a:pPr lvl="2"/>
            <a:r>
              <a:rPr lang="ko-KR" altLang="en-US" dirty="0"/>
              <a:t>일반 오브젝트 뿐만 아니라 스크립트</a:t>
            </a:r>
            <a:r>
              <a:rPr lang="en-US" altLang="ko-KR" dirty="0"/>
              <a:t>, </a:t>
            </a:r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이펙트 등도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7E79BD-75F8-40E6-9A63-1376341C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2" y="2767997"/>
            <a:ext cx="2017390" cy="2324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8575E-D204-4792-90D6-512D7388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45" y="2764499"/>
            <a:ext cx="1843337" cy="31065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760A27-F648-471C-B85E-574721F6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958" y="2764499"/>
            <a:ext cx="1758440" cy="3106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F56877-AE8F-44FC-8D7C-6F4312045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768" y="3539453"/>
            <a:ext cx="2038131" cy="2314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7C6FC2-F7A0-4D29-96EC-89FB7BC70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957" y="2294196"/>
            <a:ext cx="1785861" cy="1168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86ACC7-0DB9-4ED3-B3AD-AFE996BF8A6A}"/>
              </a:ext>
            </a:extLst>
          </p:cNvPr>
          <p:cNvSpPr txBox="1"/>
          <p:nvPr/>
        </p:nvSpPr>
        <p:spPr>
          <a:xfrm>
            <a:off x="1331640" y="27089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7BD5-DB60-471E-BE33-7CBA15B7675D}"/>
              </a:ext>
            </a:extLst>
          </p:cNvPr>
          <p:cNvSpPr txBox="1"/>
          <p:nvPr/>
        </p:nvSpPr>
        <p:spPr>
          <a:xfrm>
            <a:off x="3029842" y="5999242"/>
            <a:ext cx="58326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  <a:ea typeface="+mn-ea"/>
              </a:rPr>
              <a:t>* </a:t>
            </a:r>
            <a:r>
              <a:rPr lang="ko-KR" altLang="en-US" sz="1100" dirty="0">
                <a:latin typeface="+mn-ea"/>
                <a:ea typeface="+mn-ea"/>
              </a:rPr>
              <a:t>현재 이 로봇은 원래 </a:t>
            </a:r>
            <a:r>
              <a:rPr lang="ko-KR" altLang="en-US" sz="1100" dirty="0" err="1">
                <a:latin typeface="+mn-ea"/>
                <a:ea typeface="+mn-ea"/>
              </a:rPr>
              <a:t>프리팹이었기</a:t>
            </a:r>
            <a:r>
              <a:rPr lang="ko-KR" altLang="en-US" sz="1100" dirty="0">
                <a:latin typeface="+mn-ea"/>
                <a:ea typeface="+mn-ea"/>
              </a:rPr>
              <a:t> 때문에 이 작업을 하면</a:t>
            </a:r>
            <a:r>
              <a:rPr lang="en-US" altLang="ko-KR" sz="1100" dirty="0">
                <a:latin typeface="+mn-ea"/>
                <a:ea typeface="+mn-ea"/>
              </a:rPr>
              <a:t>,</a:t>
            </a:r>
            <a:br>
              <a:rPr lang="en-US" altLang="ko-KR" sz="1100" dirty="0">
                <a:latin typeface="+mn-ea"/>
                <a:ea typeface="+mn-ea"/>
              </a:rPr>
            </a:br>
            <a:r>
              <a:rPr lang="ko-KR" altLang="en-US" sz="1100" dirty="0" err="1">
                <a:latin typeface="+mn-ea"/>
                <a:ea typeface="+mn-ea"/>
              </a:rPr>
              <a:t>프리팹에</a:t>
            </a:r>
            <a:r>
              <a:rPr lang="ko-KR" altLang="en-US" sz="1100" dirty="0">
                <a:latin typeface="+mn-ea"/>
                <a:ea typeface="+mn-ea"/>
              </a:rPr>
              <a:t> 추가로 오브젝트를 넣어 다시 </a:t>
            </a:r>
            <a:r>
              <a:rPr lang="ko-KR" altLang="en-US" sz="1100" dirty="0" err="1">
                <a:latin typeface="+mn-ea"/>
                <a:ea typeface="+mn-ea"/>
              </a:rPr>
              <a:t>프리팹으로</a:t>
            </a:r>
            <a:r>
              <a:rPr lang="ko-KR" altLang="en-US" sz="1100" dirty="0">
                <a:latin typeface="+mn-ea"/>
                <a:ea typeface="+mn-ea"/>
              </a:rPr>
              <a:t> 만드는 </a:t>
            </a:r>
            <a:r>
              <a:rPr lang="en-US" altLang="ko-KR" sz="1100" dirty="0">
                <a:latin typeface="+mn-ea"/>
                <a:ea typeface="+mn-ea"/>
              </a:rPr>
              <a:t>‘Nested Prefab’</a:t>
            </a:r>
            <a:r>
              <a:rPr lang="ko-KR" altLang="en-US" sz="1100" dirty="0">
                <a:latin typeface="+mn-ea"/>
                <a:ea typeface="+mn-ea"/>
              </a:rPr>
              <a:t>을</a:t>
            </a:r>
            <a:r>
              <a:rPr lang="en-US" altLang="ko-KR" sz="1100" dirty="0">
                <a:latin typeface="+mn-ea"/>
                <a:ea typeface="+mn-ea"/>
              </a:rPr>
              <a:t> </a:t>
            </a:r>
            <a:r>
              <a:rPr lang="ko-KR" altLang="en-US" sz="1100" dirty="0">
                <a:latin typeface="+mn-ea"/>
                <a:ea typeface="+mn-ea"/>
              </a:rPr>
              <a:t>만들게 된다</a:t>
            </a:r>
            <a:r>
              <a:rPr lang="en-US" altLang="ko-KR" sz="1100" dirty="0">
                <a:latin typeface="+mn-ea"/>
                <a:ea typeface="+mn-ea"/>
              </a:rPr>
              <a:t>.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1005379A-BC71-4124-BC52-47CD7674190E}"/>
              </a:ext>
            </a:extLst>
          </p:cNvPr>
          <p:cNvSpPr txBox="1">
            <a:spLocks/>
          </p:cNvSpPr>
          <p:nvPr/>
        </p:nvSpPr>
        <p:spPr bwMode="auto">
          <a:xfrm>
            <a:off x="6666028" y="184745"/>
            <a:ext cx="2295871" cy="49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프리팹 만들기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9321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276" y="2132856"/>
            <a:ext cx="5400600" cy="4032448"/>
          </a:xfrm>
        </p:spPr>
        <p:txBody>
          <a:bodyPr/>
          <a:lstStyle/>
          <a:p>
            <a:pPr lvl="1"/>
            <a:r>
              <a:rPr lang="ko-KR" altLang="en-US" dirty="0"/>
              <a:t>완성된 새로운 오브젝트를 </a:t>
            </a:r>
            <a:r>
              <a:rPr lang="en-US" altLang="ko-KR" dirty="0"/>
              <a:t>[Project] </a:t>
            </a:r>
            <a:r>
              <a:rPr lang="ko-KR" altLang="en-US" dirty="0"/>
              <a:t>창으로 </a:t>
            </a:r>
            <a:r>
              <a:rPr lang="ko-KR" altLang="en-US" dirty="0" err="1"/>
              <a:t>드래그하면</a:t>
            </a:r>
            <a:r>
              <a:rPr lang="ko-KR" altLang="en-US" dirty="0"/>
              <a:t> 새로운 </a:t>
            </a:r>
            <a:r>
              <a:rPr lang="ko-KR" altLang="en-US" dirty="0" err="1"/>
              <a:t>프리팹이</a:t>
            </a:r>
            <a:r>
              <a:rPr lang="ko-KR" altLang="en-US" dirty="0"/>
              <a:t> 완성된다</a:t>
            </a:r>
            <a:r>
              <a:rPr lang="en-US" altLang="ko-KR" dirty="0"/>
              <a:t>.</a:t>
            </a:r>
          </a:p>
          <a:p>
            <a:pPr lvl="1"/>
            <a:endParaRPr lang="en-US" altLang="ko-KR" b="0" dirty="0"/>
          </a:p>
          <a:p>
            <a:pPr lvl="2"/>
            <a:r>
              <a:rPr lang="ko-KR" altLang="en-US" dirty="0"/>
              <a:t>이후에는 </a:t>
            </a:r>
            <a:r>
              <a:rPr lang="en-US" altLang="ko-KR" dirty="0"/>
              <a:t>[Project] </a:t>
            </a:r>
            <a:r>
              <a:rPr lang="ko-KR" altLang="en-US" dirty="0"/>
              <a:t>창에 생성된 </a:t>
            </a:r>
            <a:r>
              <a:rPr lang="ko-KR" altLang="en-US" dirty="0" err="1"/>
              <a:t>프리팹은</a:t>
            </a:r>
            <a:r>
              <a:rPr lang="ko-KR" altLang="en-US" dirty="0"/>
              <a:t> 원본이 되고 </a:t>
            </a:r>
            <a:r>
              <a:rPr lang="en-US" altLang="ko-KR" dirty="0"/>
              <a:t>[Hierarchy] </a:t>
            </a:r>
            <a:r>
              <a:rPr lang="ko-KR" altLang="en-US" dirty="0"/>
              <a:t>창에 있는 </a:t>
            </a:r>
            <a:r>
              <a:rPr lang="ko-KR" altLang="en-US" dirty="0" err="1"/>
              <a:t>프리팹은</a:t>
            </a:r>
            <a:r>
              <a:rPr lang="ko-KR" altLang="en-US" dirty="0"/>
              <a:t> 인스턴스가 되며</a:t>
            </a:r>
            <a:r>
              <a:rPr lang="en-US" altLang="ko-KR" dirty="0"/>
              <a:t>, </a:t>
            </a:r>
            <a:r>
              <a:rPr lang="ko-KR" altLang="en-US" dirty="0"/>
              <a:t>인스턴스가 된 </a:t>
            </a:r>
            <a:r>
              <a:rPr lang="ko-KR" altLang="en-US" dirty="0" err="1"/>
              <a:t>프리팹의</a:t>
            </a:r>
            <a:r>
              <a:rPr lang="ko-KR" altLang="en-US" dirty="0"/>
              <a:t> 이름이 파란색으로 표시된다</a:t>
            </a:r>
            <a:r>
              <a:rPr lang="en-US" altLang="ko-KR" dirty="0"/>
              <a:t>.</a:t>
            </a:r>
          </a:p>
          <a:p>
            <a:pPr lvl="2"/>
            <a:endParaRPr lang="en-US" altLang="ko-KR" b="0" dirty="0"/>
          </a:p>
          <a:p>
            <a:pPr lvl="2"/>
            <a:r>
              <a:rPr lang="ko-KR" altLang="en-US" dirty="0"/>
              <a:t>원본 </a:t>
            </a:r>
            <a:r>
              <a:rPr lang="ko-KR" altLang="en-US" dirty="0" err="1"/>
              <a:t>프리팹이</a:t>
            </a:r>
            <a:r>
              <a:rPr lang="ko-KR" altLang="en-US" dirty="0"/>
              <a:t> </a:t>
            </a:r>
            <a:r>
              <a:rPr lang="en-US" altLang="ko-KR" dirty="0"/>
              <a:t>[Project] </a:t>
            </a:r>
            <a:r>
              <a:rPr lang="ko-KR" altLang="en-US" dirty="0"/>
              <a:t>창에 있으므로 </a:t>
            </a:r>
            <a:r>
              <a:rPr lang="ko-KR" altLang="en-US" dirty="0" err="1"/>
              <a:t>씬에</a:t>
            </a:r>
            <a:r>
              <a:rPr lang="ko-KR" altLang="en-US" dirty="0"/>
              <a:t> 있는 </a:t>
            </a:r>
            <a:r>
              <a:rPr lang="ko-KR" altLang="en-US" dirty="0" err="1"/>
              <a:t>프리팹의</a:t>
            </a:r>
            <a:r>
              <a:rPr lang="ko-KR" altLang="en-US" dirty="0"/>
              <a:t> 인스턴스를 삭제해도 상관없다</a:t>
            </a:r>
            <a:r>
              <a:rPr lang="en-US" altLang="ko-KR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85FA43-8A2C-44B2-95B1-251FD9C6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132856"/>
            <a:ext cx="3326589" cy="3378567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2B5F9830-DB1E-41FE-B5CA-87C5090364EE}"/>
              </a:ext>
            </a:extLst>
          </p:cNvPr>
          <p:cNvSpPr txBox="1">
            <a:spLocks/>
          </p:cNvSpPr>
          <p:nvPr/>
        </p:nvSpPr>
        <p:spPr bwMode="auto">
          <a:xfrm>
            <a:off x="6666028" y="184745"/>
            <a:ext cx="2295871" cy="49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프리팹 만들기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9415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2241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프리팹 복제 및 변형하기</a:t>
            </a:r>
            <a:endParaRPr lang="en-US" altLang="ko-KR" dirty="0"/>
          </a:p>
          <a:p>
            <a:pPr lvl="2"/>
            <a:r>
              <a:rPr lang="ko-KR" altLang="en-US" dirty="0"/>
              <a:t>인스턴스로 복제될 수 있고 어느 </a:t>
            </a:r>
            <a:r>
              <a:rPr lang="ko-KR" altLang="en-US" dirty="0" err="1"/>
              <a:t>씬에서나</a:t>
            </a:r>
            <a:r>
              <a:rPr lang="ko-KR" altLang="en-US" dirty="0"/>
              <a:t> 사용 가능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dirty="0"/>
              <a:t>새로운 </a:t>
            </a:r>
            <a:r>
              <a:rPr lang="ko-KR" altLang="en-US" dirty="0" err="1"/>
              <a:t>씬을</a:t>
            </a:r>
            <a:r>
              <a:rPr lang="ko-KR" altLang="en-US" dirty="0"/>
              <a:t> 만들고 앞서 생성한 로봇의 </a:t>
            </a:r>
            <a:r>
              <a:rPr lang="ko-KR" altLang="en-US" dirty="0" err="1"/>
              <a:t>프리팹을</a:t>
            </a:r>
            <a:r>
              <a:rPr lang="ko-KR" altLang="en-US" dirty="0"/>
              <a:t> </a:t>
            </a:r>
            <a:r>
              <a:rPr lang="ko-KR" altLang="en-US" dirty="0" err="1"/>
              <a:t>씬에</a:t>
            </a:r>
            <a:r>
              <a:rPr lang="ko-KR" altLang="en-US" dirty="0"/>
              <a:t> </a:t>
            </a:r>
            <a:r>
              <a:rPr lang="ko-KR" altLang="en-US" dirty="0" err="1"/>
              <a:t>드래그해보자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6ACC7-0DB9-4ED3-B3AD-AFE996BF8A6A}"/>
              </a:ext>
            </a:extLst>
          </p:cNvPr>
          <p:cNvSpPr txBox="1"/>
          <p:nvPr/>
        </p:nvSpPr>
        <p:spPr>
          <a:xfrm>
            <a:off x="1331640" y="27089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61D5-8789-4CDA-8DDC-BC5CE2C7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24" y="2779471"/>
            <a:ext cx="4737961" cy="3668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151F01-4B02-4396-992D-8F8BF310F640}"/>
              </a:ext>
            </a:extLst>
          </p:cNvPr>
          <p:cNvSpPr txBox="1"/>
          <p:nvPr/>
        </p:nvSpPr>
        <p:spPr>
          <a:xfrm>
            <a:off x="5796136" y="3911352"/>
            <a:ext cx="2304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  <a:ea typeface="+mn-ea"/>
              </a:rPr>
              <a:t>* </a:t>
            </a:r>
            <a:r>
              <a:rPr lang="ko-KR" altLang="en-US" sz="1100" dirty="0">
                <a:latin typeface="+mn-ea"/>
                <a:ea typeface="+mn-ea"/>
              </a:rPr>
              <a:t>원본으로부터 복제된 </a:t>
            </a:r>
            <a:r>
              <a:rPr lang="ko-KR" altLang="en-US" sz="1100" dirty="0" err="1">
                <a:latin typeface="+mn-ea"/>
                <a:ea typeface="+mn-ea"/>
              </a:rPr>
              <a:t>프리팹들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1738582C-23D9-4A90-8E43-97048643B049}"/>
              </a:ext>
            </a:extLst>
          </p:cNvPr>
          <p:cNvSpPr txBox="1">
            <a:spLocks/>
          </p:cNvSpPr>
          <p:nvPr/>
        </p:nvSpPr>
        <p:spPr bwMode="auto">
          <a:xfrm>
            <a:off x="5508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프리팹 복제 및 변형하기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590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971600" y="1340768"/>
            <a:ext cx="7056438" cy="1656184"/>
          </a:xfrm>
        </p:spPr>
        <p:txBody>
          <a:bodyPr/>
          <a:lstStyle/>
          <a:p>
            <a:r>
              <a:rPr lang="ko-KR" altLang="en-US" sz="1800" b="1" dirty="0"/>
              <a:t>유니티 에디터 </a:t>
            </a:r>
          </a:p>
          <a:p>
            <a:r>
              <a:rPr lang="ko-KR" altLang="en-US" sz="1800" b="1" dirty="0"/>
              <a:t>유니티 프로젝트의 구조</a:t>
            </a:r>
          </a:p>
          <a:p>
            <a:r>
              <a:rPr lang="ko-KR" altLang="en-US" sz="1800" b="1" dirty="0" err="1"/>
              <a:t>에셋</a:t>
            </a:r>
            <a:r>
              <a:rPr lang="ko-KR" altLang="en-US" sz="1800" b="1" dirty="0"/>
              <a:t> 패키지</a:t>
            </a:r>
          </a:p>
          <a:p>
            <a:r>
              <a:rPr lang="ko-KR" altLang="en-US" sz="1800" b="1" dirty="0"/>
              <a:t>프리팹</a:t>
            </a: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6847687-0E53-43D8-9E38-8093F038DB87}"/>
              </a:ext>
            </a:extLst>
          </p:cNvPr>
          <p:cNvSpPr txBox="1">
            <a:spLocks/>
          </p:cNvSpPr>
          <p:nvPr/>
        </p:nvSpPr>
        <p:spPr bwMode="auto">
          <a:xfrm>
            <a:off x="964010" y="3838948"/>
            <a:ext cx="7056438" cy="139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1600" b="1" dirty="0"/>
              <a:t>유니티 에디터의 기본 인터페이스를 살펴본다</a:t>
            </a:r>
            <a:r>
              <a:rPr kumimoji="0" lang="en-US" altLang="ko-KR" sz="1600" b="1" dirty="0"/>
              <a:t>.</a:t>
            </a:r>
          </a:p>
          <a:p>
            <a:r>
              <a:rPr kumimoji="0" lang="ko-KR" altLang="en-US" sz="1600" b="1" dirty="0"/>
              <a:t>유니티 프로젝트의 기본 구조를 살펴본다</a:t>
            </a:r>
            <a:r>
              <a:rPr kumimoji="0" lang="en-US" altLang="ko-KR" sz="1600" b="1" dirty="0"/>
              <a:t>.</a:t>
            </a:r>
          </a:p>
          <a:p>
            <a:r>
              <a:rPr kumimoji="0" lang="ko-KR" altLang="en-US" sz="1600" b="1" dirty="0"/>
              <a:t>유니티 패키지를 이해하고 커스텀 패키지를 만든다</a:t>
            </a:r>
            <a:r>
              <a:rPr kumimoji="0" lang="en-US" altLang="ko-KR" sz="1600" b="1" dirty="0"/>
              <a:t>.</a:t>
            </a:r>
          </a:p>
          <a:p>
            <a:r>
              <a:rPr kumimoji="0" lang="ko-KR" altLang="en-US" sz="1600" b="1" dirty="0"/>
              <a:t>유니티 </a:t>
            </a:r>
            <a:r>
              <a:rPr kumimoji="0" lang="ko-KR" altLang="en-US" sz="1600" b="1" dirty="0" err="1"/>
              <a:t>프리팹을</a:t>
            </a:r>
            <a:r>
              <a:rPr kumimoji="0" lang="ko-KR" altLang="en-US" sz="1600" b="1" dirty="0"/>
              <a:t> 이해하고 만든다</a:t>
            </a:r>
            <a:r>
              <a:rPr kumimoji="0" lang="en-US" altLang="ko-KR" sz="1600" b="1" dirty="0"/>
              <a:t>.</a:t>
            </a:r>
            <a:endParaRPr kumimoji="0" lang="ko-KR" altLang="en-US" sz="16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224136"/>
          </a:xfrm>
        </p:spPr>
        <p:txBody>
          <a:bodyPr/>
          <a:lstStyle/>
          <a:p>
            <a:pPr lvl="1"/>
            <a:r>
              <a:rPr lang="ko-KR" altLang="en-US" dirty="0"/>
              <a:t>프리팹 원본을 수정해서 인스턴스 </a:t>
            </a:r>
            <a:r>
              <a:rPr lang="en-US" altLang="ko-KR" dirty="0"/>
              <a:t>(</a:t>
            </a:r>
            <a:r>
              <a:rPr lang="ko-KR" altLang="en-US" dirty="0"/>
              <a:t>복사본</a:t>
            </a:r>
            <a:r>
              <a:rPr lang="en-US" altLang="ko-KR" dirty="0"/>
              <a:t>)</a:t>
            </a:r>
            <a:r>
              <a:rPr lang="ko-KR" altLang="en-US" dirty="0"/>
              <a:t>을 모두 바꾸기 </a:t>
            </a:r>
            <a:endParaRPr lang="en-US" altLang="ko-KR" dirty="0"/>
          </a:p>
          <a:p>
            <a:pPr lvl="2"/>
            <a:r>
              <a:rPr lang="ko-KR" altLang="en-US" dirty="0"/>
              <a:t>프리팹 편집하기</a:t>
            </a:r>
            <a:endParaRPr lang="en-US" altLang="ko-KR" dirty="0"/>
          </a:p>
          <a:p>
            <a:pPr lvl="3"/>
            <a:r>
              <a:rPr lang="ko-KR" altLang="en-US" dirty="0"/>
              <a:t> </a:t>
            </a:r>
            <a:r>
              <a:rPr lang="ko-KR" altLang="en-US" dirty="0" err="1"/>
              <a:t>프리팹을</a:t>
            </a:r>
            <a:r>
              <a:rPr lang="ko-KR" altLang="en-US" dirty="0"/>
              <a:t> </a:t>
            </a:r>
            <a:r>
              <a:rPr lang="ko-KR" altLang="en-US" dirty="0" err="1"/>
              <a:t>더블클릭하거나</a:t>
            </a:r>
            <a:r>
              <a:rPr lang="ko-KR" altLang="en-US" dirty="0"/>
              <a:t> </a:t>
            </a:r>
            <a:r>
              <a:rPr lang="en-US" altLang="ko-KR" dirty="0"/>
              <a:t>&lt;Open Prefab&gt;</a:t>
            </a:r>
            <a:r>
              <a:rPr lang="ko-KR" altLang="en-US" dirty="0"/>
              <a:t>을 클릭하면 프리팹 편집 모드가 열린다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6ACC7-0DB9-4ED3-B3AD-AFE996BF8A6A}"/>
              </a:ext>
            </a:extLst>
          </p:cNvPr>
          <p:cNvSpPr txBox="1"/>
          <p:nvPr/>
        </p:nvSpPr>
        <p:spPr>
          <a:xfrm>
            <a:off x="1331640" y="27089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59E673-4C29-4B9C-9786-56CA25D2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854479"/>
            <a:ext cx="5426592" cy="2743469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CEC7038E-E219-40B4-B040-26109AD943BF}"/>
              </a:ext>
            </a:extLst>
          </p:cNvPr>
          <p:cNvSpPr txBox="1">
            <a:spLocks/>
          </p:cNvSpPr>
          <p:nvPr/>
        </p:nvSpPr>
        <p:spPr bwMode="auto">
          <a:xfrm>
            <a:off x="5508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프리팹 복제 및 변형하기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673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224136"/>
          </a:xfrm>
        </p:spPr>
        <p:txBody>
          <a:bodyPr/>
          <a:lstStyle/>
          <a:p>
            <a:pPr lvl="1"/>
            <a:r>
              <a:rPr lang="ko-KR" altLang="en-US" dirty="0"/>
              <a:t>프리팹 편집모드</a:t>
            </a:r>
            <a:endParaRPr lang="en-US" altLang="ko-KR" dirty="0"/>
          </a:p>
          <a:p>
            <a:pPr lvl="2"/>
            <a:r>
              <a:rPr lang="ko-KR" altLang="en-US" dirty="0" err="1"/>
              <a:t>프리팹만</a:t>
            </a:r>
            <a:r>
              <a:rPr lang="ko-KR" altLang="en-US" dirty="0"/>
              <a:t> 편집할 수 있는 창</a:t>
            </a:r>
            <a:endParaRPr lang="en-US" altLang="ko-KR" dirty="0"/>
          </a:p>
          <a:p>
            <a:pPr lvl="3"/>
            <a:r>
              <a:rPr lang="ko-KR" altLang="en-US" dirty="0"/>
              <a:t>두 가지의 나가는 방법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F18A6C-C80E-4897-8FE4-A6E36E726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76872"/>
            <a:ext cx="5544616" cy="297398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998A5A3-874B-4E72-9552-B993C5E69470}"/>
              </a:ext>
            </a:extLst>
          </p:cNvPr>
          <p:cNvCxnSpPr>
            <a:cxnSpLocks/>
          </p:cNvCxnSpPr>
          <p:nvPr/>
        </p:nvCxnSpPr>
        <p:spPr>
          <a:xfrm>
            <a:off x="3419872" y="2240868"/>
            <a:ext cx="720080" cy="252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8DD540F-7266-48B5-91B9-FE751AD3EA2F}"/>
              </a:ext>
            </a:extLst>
          </p:cNvPr>
          <p:cNvCxnSpPr>
            <a:cxnSpLocks/>
          </p:cNvCxnSpPr>
          <p:nvPr/>
        </p:nvCxnSpPr>
        <p:spPr>
          <a:xfrm>
            <a:off x="1835696" y="2276872"/>
            <a:ext cx="576064" cy="252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279FF1F8-BD27-4D15-84F3-34D08594C1A8}"/>
              </a:ext>
            </a:extLst>
          </p:cNvPr>
          <p:cNvSpPr txBox="1">
            <a:spLocks/>
          </p:cNvSpPr>
          <p:nvPr/>
        </p:nvSpPr>
        <p:spPr bwMode="auto">
          <a:xfrm>
            <a:off x="5508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프리팹 복제 및 변형하기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9060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224136"/>
          </a:xfrm>
        </p:spPr>
        <p:txBody>
          <a:bodyPr/>
          <a:lstStyle/>
          <a:p>
            <a:pPr lvl="1"/>
            <a:r>
              <a:rPr lang="ko-KR" altLang="en-US" dirty="0"/>
              <a:t>프리팹 편집모드</a:t>
            </a:r>
            <a:endParaRPr lang="en-US" altLang="ko-KR" dirty="0"/>
          </a:p>
          <a:p>
            <a:pPr lvl="2"/>
            <a:r>
              <a:rPr lang="ko-KR" altLang="en-US" dirty="0"/>
              <a:t>프리팹 원본 수정</a:t>
            </a:r>
            <a:endParaRPr lang="en-US" altLang="ko-KR" dirty="0"/>
          </a:p>
          <a:p>
            <a:pPr lvl="3"/>
            <a:r>
              <a:rPr lang="ko-KR" altLang="en-US" dirty="0"/>
              <a:t>수정 후 나가면 복제 </a:t>
            </a:r>
            <a:r>
              <a:rPr lang="ko-KR" altLang="en-US" dirty="0" err="1"/>
              <a:t>프리팹들이</a:t>
            </a:r>
            <a:r>
              <a:rPr lang="ko-KR" altLang="en-US" dirty="0"/>
              <a:t> 모두 적용되는 것을 볼 수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3EDD53-443B-4336-8F8D-C060BEF8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205" y="2348880"/>
            <a:ext cx="5508104" cy="3715915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6640DA6-98D7-4ED3-BD80-DD344CEF3F7B}"/>
              </a:ext>
            </a:extLst>
          </p:cNvPr>
          <p:cNvSpPr txBox="1">
            <a:spLocks/>
          </p:cNvSpPr>
          <p:nvPr/>
        </p:nvSpPr>
        <p:spPr bwMode="auto">
          <a:xfrm>
            <a:off x="5508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0" lang="ko-KR" altLang="en-US" dirty="0"/>
              <a:t>프리팹 복제 및 변형하기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4864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728192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프리팹 인스턴스에서 변형하기</a:t>
            </a:r>
            <a:endParaRPr lang="en-US" altLang="ko-KR" dirty="0"/>
          </a:p>
          <a:p>
            <a:pPr lvl="2"/>
            <a:r>
              <a:rPr lang="ko-KR" altLang="en-US" dirty="0"/>
              <a:t>프리팹 인스턴스</a:t>
            </a:r>
            <a:r>
              <a:rPr lang="en-US" altLang="ko-KR" dirty="0"/>
              <a:t>(</a:t>
            </a:r>
            <a:r>
              <a:rPr lang="ko-KR" altLang="en-US" dirty="0"/>
              <a:t>복사본</a:t>
            </a:r>
            <a:r>
              <a:rPr lang="en-US" altLang="ko-KR" dirty="0"/>
              <a:t>) </a:t>
            </a:r>
            <a:r>
              <a:rPr lang="ko-KR" altLang="en-US" dirty="0"/>
              <a:t>를 변형하여 원본에 적용시키기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인스턴스 중 하나를 변형한다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DEF3C4E-703C-424C-AECD-ED8DB66A0FC7}"/>
              </a:ext>
            </a:extLst>
          </p:cNvPr>
          <p:cNvSpPr txBox="1">
            <a:spLocks/>
          </p:cNvSpPr>
          <p:nvPr/>
        </p:nvSpPr>
        <p:spPr bwMode="auto">
          <a:xfrm>
            <a:off x="4895528" y="184745"/>
            <a:ext cx="4248472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kumimoji="0" lang="ko-KR" altLang="en-US" dirty="0"/>
              <a:t>프리팹 인스턴스에서 변형하기</a:t>
            </a:r>
            <a:endParaRPr kumimoji="0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0EEF1-F02E-4547-AB99-16CC36BB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68960"/>
            <a:ext cx="3241154" cy="28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08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728192"/>
          </a:xfrm>
        </p:spPr>
        <p:txBody>
          <a:bodyPr/>
          <a:lstStyle/>
          <a:p>
            <a:pPr lvl="2"/>
            <a:r>
              <a:rPr lang="ko-KR" altLang="en-US" dirty="0"/>
              <a:t>수정된 프리팹 인스턴스를 선택하고 </a:t>
            </a:r>
            <a:endParaRPr lang="en-US" altLang="ko-KR" dirty="0"/>
          </a:p>
          <a:p>
            <a:pPr lvl="2"/>
            <a:r>
              <a:rPr lang="en-US" altLang="ko-KR" dirty="0"/>
              <a:t>[Inspector] </a:t>
            </a:r>
            <a:r>
              <a:rPr lang="ko-KR" altLang="en-US" dirty="0"/>
              <a:t>창에서 프리팹 메뉴의 </a:t>
            </a:r>
            <a:r>
              <a:rPr lang="en-US" altLang="ko-KR" dirty="0"/>
              <a:t>[Overrides]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3"/>
            <a:r>
              <a:rPr lang="ko-KR" altLang="en-US" dirty="0"/>
              <a:t>변화된 내용이 구체적으로 나타난다</a:t>
            </a:r>
            <a:r>
              <a:rPr lang="en-US" altLang="ko-KR" dirty="0"/>
              <a:t>.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DEF3C4E-703C-424C-AECD-ED8DB66A0FC7}"/>
              </a:ext>
            </a:extLst>
          </p:cNvPr>
          <p:cNvSpPr txBox="1">
            <a:spLocks/>
          </p:cNvSpPr>
          <p:nvPr/>
        </p:nvSpPr>
        <p:spPr bwMode="auto">
          <a:xfrm>
            <a:off x="4895528" y="184745"/>
            <a:ext cx="4248472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kumimoji="0" lang="ko-KR" altLang="en-US" dirty="0"/>
              <a:t>프리팹 인스턴스에서 변형하기</a:t>
            </a:r>
            <a:endParaRPr kumimoji="0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C3217C-4F19-4312-8B04-6ADFD16FB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422105"/>
            <a:ext cx="3107177" cy="2805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A9F1A-BE35-4759-9CBA-DF46B703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48" y="2422106"/>
            <a:ext cx="3241154" cy="28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45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1521" y="1196752"/>
            <a:ext cx="8651328" cy="1728192"/>
          </a:xfrm>
        </p:spPr>
        <p:txBody>
          <a:bodyPr/>
          <a:lstStyle/>
          <a:p>
            <a:pPr lvl="2"/>
            <a:r>
              <a:rPr lang="en-US" altLang="ko-KR" dirty="0"/>
              <a:t>&lt;Revert All&gt;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수정을 취소하고 프리팹 원본으로 돌림</a:t>
            </a:r>
            <a:endParaRPr lang="en-US" altLang="ko-KR" dirty="0"/>
          </a:p>
          <a:p>
            <a:pPr lvl="2"/>
            <a:r>
              <a:rPr lang="en-US" altLang="ko-KR" dirty="0"/>
              <a:t>&lt;Apply All&gt;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프리팹 원본까지 수정하여 전체 프리팹 인스턴스에 영향을 끼침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DEF3C4E-703C-424C-AECD-ED8DB66A0FC7}"/>
              </a:ext>
            </a:extLst>
          </p:cNvPr>
          <p:cNvSpPr txBox="1">
            <a:spLocks/>
          </p:cNvSpPr>
          <p:nvPr/>
        </p:nvSpPr>
        <p:spPr bwMode="auto">
          <a:xfrm>
            <a:off x="4895528" y="184745"/>
            <a:ext cx="4248472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kumimoji="0" lang="ko-KR" altLang="en-US" dirty="0"/>
              <a:t>프리팹 인스턴스에서 변형하기</a:t>
            </a:r>
            <a:endParaRPr kumimoji="0"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F3D334-1E8D-4031-A059-A316C98B0D4E}"/>
              </a:ext>
            </a:extLst>
          </p:cNvPr>
          <p:cNvGrpSpPr/>
          <p:nvPr/>
        </p:nvGrpSpPr>
        <p:grpSpPr>
          <a:xfrm>
            <a:off x="899592" y="1965418"/>
            <a:ext cx="7842580" cy="4724605"/>
            <a:chOff x="1330039" y="2038608"/>
            <a:chExt cx="7842580" cy="47246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AC3217C-4F19-4312-8B04-6ADFD16F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9346" y="2038608"/>
              <a:ext cx="2520280" cy="227588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453158-56E1-46C8-936C-D9D9EE19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7616" y="4498679"/>
              <a:ext cx="2412776" cy="22645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F23C1B0-8D2D-4184-8C9D-BD3DB61BA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1262" y="4506855"/>
              <a:ext cx="2836168" cy="2248182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6AEEC06-ED80-4D73-8257-2D547AE0E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784" y="4054832"/>
              <a:ext cx="504056" cy="7200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C2496C3-BC36-4C8E-A0C6-DF9100298E6E}"/>
                </a:ext>
              </a:extLst>
            </p:cNvPr>
            <p:cNvCxnSpPr>
              <a:cxnSpLocks/>
            </p:cNvCxnSpPr>
            <p:nvPr/>
          </p:nvCxnSpPr>
          <p:spPr>
            <a:xfrm>
              <a:off x="6205761" y="4054832"/>
              <a:ext cx="445566" cy="6480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57DA59-4EC5-4218-86A6-4CC6D54AA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0039" y="2066315"/>
              <a:ext cx="2596946" cy="224818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A68A77-54E0-43CF-89DF-CBDC79E7F139}"/>
                </a:ext>
              </a:extLst>
            </p:cNvPr>
            <p:cNvSpPr txBox="1"/>
            <p:nvPr/>
          </p:nvSpPr>
          <p:spPr>
            <a:xfrm>
              <a:off x="6531987" y="3717613"/>
              <a:ext cx="264063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+mn-ea"/>
                  <a:ea typeface="+mn-ea"/>
                </a:rPr>
                <a:t>* </a:t>
              </a:r>
              <a:r>
                <a:rPr lang="ko-KR" altLang="en-US" sz="1100" dirty="0">
                  <a:latin typeface="+mn-ea"/>
                  <a:ea typeface="+mn-ea"/>
                </a:rPr>
                <a:t>일부 기능만 선택하고 적용시키거나 되돌릴 수도 있다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248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2952328" cy="792088"/>
          </a:xfrm>
        </p:spPr>
        <p:txBody>
          <a:bodyPr/>
          <a:lstStyle/>
          <a:p>
            <a:pPr lvl="1"/>
            <a:r>
              <a:rPr lang="ko-KR" altLang="en-US" dirty="0"/>
              <a:t>유니티 에디터의 구성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D35D682-1FF0-4A20-BFD4-B3A3ACE36849}"/>
              </a:ext>
            </a:extLst>
          </p:cNvPr>
          <p:cNvGrpSpPr/>
          <p:nvPr/>
        </p:nvGrpSpPr>
        <p:grpSpPr>
          <a:xfrm>
            <a:off x="114835" y="1844825"/>
            <a:ext cx="6074176" cy="4032448"/>
            <a:chOff x="2104929" y="1884857"/>
            <a:chExt cx="6754090" cy="4483821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9DC849F-863B-43D1-8512-93EFDC420141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3666349" y="2254189"/>
              <a:ext cx="468950" cy="769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CB7C438-DB35-48F1-9029-0421517BD9B4}"/>
                </a:ext>
              </a:extLst>
            </p:cNvPr>
            <p:cNvGrpSpPr/>
            <p:nvPr/>
          </p:nvGrpSpPr>
          <p:grpSpPr>
            <a:xfrm>
              <a:off x="2104929" y="1884857"/>
              <a:ext cx="6754090" cy="4483821"/>
              <a:chOff x="2104929" y="1884857"/>
              <a:chExt cx="6754090" cy="448382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9E5AF26-C5E5-46CF-9825-EE99C9BD03D5}"/>
                  </a:ext>
                </a:extLst>
              </p:cNvPr>
              <p:cNvSpPr txBox="1"/>
              <p:nvPr/>
            </p:nvSpPr>
            <p:spPr>
              <a:xfrm>
                <a:off x="4344558" y="1987858"/>
                <a:ext cx="728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씬 뷰</a:t>
                </a: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2580E179-4B8B-44A4-9AB3-607BF3336999}"/>
                  </a:ext>
                </a:extLst>
              </p:cNvPr>
              <p:cNvCxnSpPr>
                <a:cxnSpLocks/>
                <a:stCxn id="42" idx="2"/>
              </p:cNvCxnSpPr>
              <p:nvPr/>
            </p:nvCxnSpPr>
            <p:spPr>
              <a:xfrm>
                <a:off x="4708600" y="2357190"/>
                <a:ext cx="468950" cy="7691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71170F0-F06C-4A16-A87E-4050833D1C97}"/>
                  </a:ext>
                </a:extLst>
              </p:cNvPr>
              <p:cNvGrpSpPr/>
              <p:nvPr/>
            </p:nvGrpSpPr>
            <p:grpSpPr>
              <a:xfrm>
                <a:off x="2104929" y="1884857"/>
                <a:ext cx="6754090" cy="4483821"/>
                <a:chOff x="2104929" y="1884857"/>
                <a:chExt cx="6754090" cy="4483821"/>
              </a:xfrm>
            </p:grpSpPr>
            <p:pic>
              <p:nvPicPr>
                <p:cNvPr id="45" name="_x237467976">
                  <a:extLst>
                    <a:ext uri="{FF2B5EF4-FFF2-40B4-BE49-F238E27FC236}">
                      <a16:creationId xmlns:a16="http://schemas.microsoft.com/office/drawing/2014/main" id="{84BAC59C-0561-43CD-9B49-0E65F667ED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67944" y="2780928"/>
                  <a:ext cx="4791075" cy="3587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FE3F8DF-C2BA-4EDF-AEA5-947583232D03}"/>
                    </a:ext>
                  </a:extLst>
                </p:cNvPr>
                <p:cNvSpPr txBox="1"/>
                <p:nvPr/>
              </p:nvSpPr>
              <p:spPr>
                <a:xfrm>
                  <a:off x="2265851" y="4288704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/>
                    <a:t>프로젝트</a:t>
                  </a:r>
                </a:p>
              </p:txBody>
            </p: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74619565-C319-4215-84BC-2993E8BC88DF}"/>
                    </a:ext>
                  </a:extLst>
                </p:cNvPr>
                <p:cNvCxnSpPr>
                  <a:cxnSpLocks/>
                  <a:stCxn id="46" idx="3"/>
                </p:cNvCxnSpPr>
                <p:nvPr/>
              </p:nvCxnSpPr>
              <p:spPr>
                <a:xfrm>
                  <a:off x="3373847" y="4473370"/>
                  <a:ext cx="910121" cy="7114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7D61472-C73C-4973-96EB-582849E0C5D0}"/>
                    </a:ext>
                  </a:extLst>
                </p:cNvPr>
                <p:cNvSpPr txBox="1"/>
                <p:nvPr/>
              </p:nvSpPr>
              <p:spPr>
                <a:xfrm>
                  <a:off x="2104929" y="3392633"/>
                  <a:ext cx="13388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/>
                    <a:t>하이어라키</a:t>
                  </a:r>
                  <a:endParaRPr lang="ko-KR" altLang="en-US" b="1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D10B8DD-4A14-4439-A9BF-3575A6D7B72D}"/>
                    </a:ext>
                  </a:extLst>
                </p:cNvPr>
                <p:cNvSpPr txBox="1"/>
                <p:nvPr/>
              </p:nvSpPr>
              <p:spPr>
                <a:xfrm>
                  <a:off x="5984022" y="1966649"/>
                  <a:ext cx="9589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/>
                    <a:t>게임 뷰</a:t>
                  </a:r>
                </a:p>
              </p:txBody>
            </p: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A1F86DFC-C43B-46AE-BE4D-945F5384C6D5}"/>
                    </a:ext>
                  </a:extLst>
                </p:cNvPr>
                <p:cNvCxnSpPr>
                  <a:cxnSpLocks/>
                  <a:stCxn id="49" idx="2"/>
                </p:cNvCxnSpPr>
                <p:nvPr/>
              </p:nvCxnSpPr>
              <p:spPr>
                <a:xfrm flipH="1">
                  <a:off x="5541924" y="2335981"/>
                  <a:ext cx="921557" cy="8185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F4E972-F4EF-4B5F-A041-062946EF5022}"/>
                    </a:ext>
                  </a:extLst>
                </p:cNvPr>
                <p:cNvSpPr txBox="1"/>
                <p:nvPr/>
              </p:nvSpPr>
              <p:spPr>
                <a:xfrm>
                  <a:off x="7516240" y="19878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/>
                    <a:t>인스펙터</a:t>
                  </a:r>
                  <a:endParaRPr lang="ko-KR" altLang="en-US" b="1" dirty="0"/>
                </a:p>
              </p:txBody>
            </p: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3D565477-D04A-43A5-8923-D749D28A8EDA}"/>
                    </a:ext>
                  </a:extLst>
                </p:cNvPr>
                <p:cNvCxnSpPr>
                  <a:cxnSpLocks/>
                  <a:stCxn id="51" idx="2"/>
                </p:cNvCxnSpPr>
                <p:nvPr/>
              </p:nvCxnSpPr>
              <p:spPr>
                <a:xfrm flipH="1">
                  <a:off x="7937461" y="2357190"/>
                  <a:ext cx="132777" cy="7973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9FEEE63-5359-426D-8A15-98C6A8BEA75F}"/>
                    </a:ext>
                  </a:extLst>
                </p:cNvPr>
                <p:cNvSpPr txBox="1"/>
                <p:nvPr/>
              </p:nvSpPr>
              <p:spPr>
                <a:xfrm>
                  <a:off x="3302307" y="1884857"/>
                  <a:ext cx="7280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/>
                    <a:t>툴 바</a:t>
                  </a:r>
                </a:p>
              </p:txBody>
            </p: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8909E89E-3A36-49C8-897E-064701977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690" y="3317708"/>
                  <a:ext cx="645069" cy="3286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0" name="Picture 2" descr="뷰는 기존 창의 양쪽 측면 또는 하단에 도킹할 수 있습니다">
            <a:extLst>
              <a:ext uri="{FF2B5EF4-FFF2-40B4-BE49-F238E27FC236}">
                <a16:creationId xmlns:a16="http://schemas.microsoft.com/office/drawing/2014/main" id="{A244F00D-7CF0-4687-9406-7E25833954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64" y="4130096"/>
            <a:ext cx="2439699" cy="177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6588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0541ECDB-1A47-4330-88A7-EB2A3D5B1A0E}"/>
              </a:ext>
            </a:extLst>
          </p:cNvPr>
          <p:cNvSpPr txBox="1">
            <a:spLocks/>
          </p:cNvSpPr>
          <p:nvPr/>
        </p:nvSpPr>
        <p:spPr bwMode="auto">
          <a:xfrm>
            <a:off x="5960723" y="5922321"/>
            <a:ext cx="2395303" cy="277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kumimoji="0" lang="ko-KR" altLang="en-US" sz="1200"/>
              <a:t>자유로운 창 이동 가능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17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920998" y="277186"/>
            <a:ext cx="2781326" cy="42288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[Project] </a:t>
            </a:r>
            <a:r>
              <a:rPr lang="ko-KR" altLang="en-US" sz="1600" dirty="0"/>
              <a:t>프로젝트 창</a:t>
            </a:r>
            <a:endParaRPr lang="ko-KR" altLang="en-US" dirty="0"/>
          </a:p>
        </p:txBody>
      </p:sp>
      <p:pic>
        <p:nvPicPr>
          <p:cNvPr id="9" name="_x236603448">
            <a:extLst>
              <a:ext uri="{FF2B5EF4-FFF2-40B4-BE49-F238E27FC236}">
                <a16:creationId xmlns:a16="http://schemas.microsoft.com/office/drawing/2014/main" id="{21598E5B-64F5-4B26-AB85-65763F22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35" y="1526707"/>
            <a:ext cx="3528392" cy="107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rId66">
            <a:extLst>
              <a:ext uri="{FF2B5EF4-FFF2-40B4-BE49-F238E27FC236}">
                <a16:creationId xmlns:a16="http://schemas.microsoft.com/office/drawing/2014/main" id="{AF0DDDBD-1703-49E4-838A-F03B81A99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17" y="2953805"/>
            <a:ext cx="1392044" cy="17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rId67">
            <a:extLst>
              <a:ext uri="{FF2B5EF4-FFF2-40B4-BE49-F238E27FC236}">
                <a16:creationId xmlns:a16="http://schemas.microsoft.com/office/drawing/2014/main" id="{201B00C2-7168-4711-B877-FF5C43BE4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555055"/>
            <a:ext cx="2353331" cy="7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rId69">
            <a:extLst>
              <a:ext uri="{FF2B5EF4-FFF2-40B4-BE49-F238E27FC236}">
                <a16:creationId xmlns:a16="http://schemas.microsoft.com/office/drawing/2014/main" id="{6E1B1732-F7B9-4F33-9C99-3810FEC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343" y="5015737"/>
            <a:ext cx="1897311" cy="164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B2A220F-7990-47AA-B010-0F738DA7077F}"/>
              </a:ext>
            </a:extLst>
          </p:cNvPr>
          <p:cNvSpPr txBox="1">
            <a:spLocks/>
          </p:cNvSpPr>
          <p:nvPr/>
        </p:nvSpPr>
        <p:spPr bwMode="auto">
          <a:xfrm>
            <a:off x="337949" y="1565176"/>
            <a:ext cx="4474169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en-US" altLang="ko-KR" sz="1600"/>
              <a:t>[Project] </a:t>
            </a:r>
            <a:r>
              <a:rPr kumimoji="0" lang="ko-KR" altLang="en-US" sz="1600"/>
              <a:t>프로젝트 창</a:t>
            </a:r>
            <a:endParaRPr kumimoji="0" lang="en-US" altLang="ko-KR" sz="1600"/>
          </a:p>
          <a:p>
            <a:pPr>
              <a:lnSpc>
                <a:spcPct val="120000"/>
              </a:lnSpc>
            </a:pPr>
            <a:endParaRPr kumimoji="0" lang="ko-KR" altLang="en-US" sz="1600"/>
          </a:p>
          <a:p>
            <a:pPr lvl="2">
              <a:lnSpc>
                <a:spcPct val="120000"/>
              </a:lnSpc>
            </a:pPr>
            <a:r>
              <a:rPr kumimoji="0" lang="ko-KR" altLang="en-US" sz="1200"/>
              <a:t>게임 전체에서 사용하는 스크립트</a:t>
            </a:r>
            <a:r>
              <a:rPr kumimoji="0" lang="en-US" altLang="ko-KR" sz="1200"/>
              <a:t>, </a:t>
            </a:r>
            <a:r>
              <a:rPr kumimoji="0" lang="ko-KR" altLang="en-US" sz="1200"/>
              <a:t>사운드</a:t>
            </a:r>
            <a:r>
              <a:rPr kumimoji="0" lang="en-US" altLang="ko-KR" sz="1200"/>
              <a:t>, </a:t>
            </a:r>
            <a:r>
              <a:rPr kumimoji="0" lang="ko-KR" altLang="en-US" sz="1200"/>
              <a:t>텍스처</a:t>
            </a:r>
            <a:r>
              <a:rPr kumimoji="0" lang="en-US" altLang="ko-KR" sz="1200"/>
              <a:t>, </a:t>
            </a:r>
            <a:br>
              <a:rPr kumimoji="0" lang="en-US" altLang="ko-KR" sz="1200"/>
            </a:br>
            <a:r>
              <a:rPr kumimoji="0" lang="ko-KR" altLang="en-US" sz="1200"/>
              <a:t>모델링 등 모든 리소스가 들어 있는 창</a:t>
            </a:r>
          </a:p>
          <a:p>
            <a:pPr lvl="2">
              <a:lnSpc>
                <a:spcPct val="120000"/>
              </a:lnSpc>
            </a:pPr>
            <a:r>
              <a:rPr kumimoji="0" lang="ko-KR" altLang="en-US" sz="1200"/>
              <a:t>이러한 데이터를 에셋이라고 하며</a:t>
            </a:r>
            <a:r>
              <a:rPr kumimoji="0" lang="en-US" altLang="ko-KR" sz="1200"/>
              <a:t>, </a:t>
            </a:r>
            <a:r>
              <a:rPr kumimoji="0" lang="ko-KR" altLang="en-US" sz="1200"/>
              <a:t>게임에 사용되는 모든 데이터는 </a:t>
            </a:r>
            <a:r>
              <a:rPr kumimoji="0" lang="en-US" altLang="ko-KR" sz="1200"/>
              <a:t>Assets </a:t>
            </a:r>
            <a:r>
              <a:rPr kumimoji="0" lang="ko-KR" altLang="en-US" sz="1200"/>
              <a:t>폴더 아래에 존재해야 함</a:t>
            </a:r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lvl="2">
              <a:lnSpc>
                <a:spcPct val="120000"/>
              </a:lnSpc>
            </a:pPr>
            <a:r>
              <a:rPr kumimoji="0" lang="en-US" altLang="ko-KR" sz="1200"/>
              <a:t>Asset </a:t>
            </a:r>
            <a:r>
              <a:rPr kumimoji="0" lang="ko-KR" altLang="en-US" sz="1200"/>
              <a:t>폴더 오른클릭 후 </a:t>
            </a:r>
            <a:r>
              <a:rPr kumimoji="0" lang="en-US" altLang="ko-KR" sz="1200"/>
              <a:t>[Show in Explorer] </a:t>
            </a:r>
            <a:r>
              <a:rPr kumimoji="0" lang="ko-KR" altLang="en-US" sz="1200"/>
              <a:t>선택하기</a:t>
            </a:r>
          </a:p>
          <a:p>
            <a:pPr lvl="3">
              <a:lnSpc>
                <a:spcPct val="120000"/>
              </a:lnSpc>
            </a:pPr>
            <a:r>
              <a:rPr kumimoji="0" lang="ko-KR" altLang="en-US" sz="1000"/>
              <a:t>윈도우 탐색기로 볼 수 있음</a:t>
            </a:r>
          </a:p>
          <a:p>
            <a:pPr lvl="3">
              <a:lnSpc>
                <a:spcPct val="120000"/>
              </a:lnSpc>
            </a:pPr>
            <a:r>
              <a:rPr kumimoji="0" lang="ko-KR" altLang="en-US" sz="1000"/>
              <a:t>탐색기에서 파일을 수정하는 것은 권장하지 않음</a:t>
            </a:r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lvl="2">
              <a:lnSpc>
                <a:spcPct val="120000"/>
              </a:lnSpc>
            </a:pPr>
            <a:r>
              <a:rPr kumimoji="0" lang="ko-KR" altLang="en-US" sz="1200"/>
              <a:t>창의 윗 부분의 </a:t>
            </a:r>
            <a:r>
              <a:rPr kumimoji="0" lang="en-US" altLang="ko-KR" sz="1200"/>
              <a:t>+ </a:t>
            </a:r>
            <a:r>
              <a:rPr kumimoji="0" lang="ko-KR" altLang="en-US" sz="1200"/>
              <a:t>버튼을 클릭하면 스크립트</a:t>
            </a:r>
            <a:r>
              <a:rPr kumimoji="0" lang="en-US" altLang="ko-KR" sz="1200"/>
              <a:t>, </a:t>
            </a:r>
            <a:r>
              <a:rPr kumimoji="0" lang="ko-KR" altLang="en-US" sz="1200"/>
              <a:t>셰이더</a:t>
            </a:r>
            <a:r>
              <a:rPr kumimoji="0" lang="en-US" altLang="ko-KR" sz="1200"/>
              <a:t>, </a:t>
            </a:r>
            <a:r>
              <a:rPr kumimoji="0" lang="ko-KR" altLang="en-US" sz="1200"/>
              <a:t>메터리얼</a:t>
            </a:r>
            <a:r>
              <a:rPr kumimoji="0" lang="en-US" altLang="ko-KR" sz="1200"/>
              <a:t>, </a:t>
            </a:r>
            <a:r>
              <a:rPr kumimoji="0" lang="ko-KR" altLang="en-US" sz="1200"/>
              <a:t>에니메이션 컨트롤러 등의 에셋 생성 가능</a:t>
            </a:r>
          </a:p>
          <a:p>
            <a:pPr lvl="1">
              <a:lnSpc>
                <a:spcPct val="120000"/>
              </a:lnSpc>
            </a:pPr>
            <a:endParaRPr kumimoji="0" lang="ko-KR" altLang="en-US" sz="1400"/>
          </a:p>
          <a:p>
            <a:pPr marL="0" indent="0">
              <a:buFont typeface="+mj-lt"/>
              <a:buNone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28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5098" y="1186818"/>
            <a:ext cx="5833046" cy="4752528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ko-KR" sz="1400" dirty="0"/>
              <a:t>[Project] </a:t>
            </a:r>
            <a:r>
              <a:rPr lang="ko-KR" altLang="en-US" sz="1400" dirty="0"/>
              <a:t>프로젝트 창의 </a:t>
            </a:r>
            <a:r>
              <a:rPr lang="en-US" altLang="ko-KR" sz="1400" dirty="0"/>
              <a:t>Package </a:t>
            </a:r>
            <a:r>
              <a:rPr lang="ko-KR" altLang="en-US" sz="1400" dirty="0"/>
              <a:t>폴더</a:t>
            </a: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일종의 플러그인과 같이</a:t>
            </a:r>
            <a:r>
              <a:rPr lang="en-US" altLang="ko-KR" sz="1200" dirty="0"/>
              <a:t>,</a:t>
            </a:r>
            <a:r>
              <a:rPr lang="ko-KR" altLang="en-US" sz="1200" dirty="0"/>
              <a:t> 엔진 내부에서 사용되는 기능 모음</a:t>
            </a:r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사용자가 접근하여 수정하거나 사용할 수 없는 영역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패키지 매니저를 통해 기능을 설치하거나 삭제</a:t>
            </a:r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One </a:t>
            </a:r>
            <a:r>
              <a:rPr lang="ko-KR" altLang="en-US" sz="1400" dirty="0"/>
              <a:t>칼럼 레이아웃과  </a:t>
            </a:r>
            <a:r>
              <a:rPr lang="en-US" altLang="ko-KR" sz="1400" dirty="0"/>
              <a:t>Two </a:t>
            </a:r>
            <a:r>
              <a:rPr lang="ko-KR" altLang="en-US" sz="1400" dirty="0"/>
              <a:t>칼럼 레이아웃 스타일 선택 가능</a:t>
            </a: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_x236602968">
            <a:extLst>
              <a:ext uri="{FF2B5EF4-FFF2-40B4-BE49-F238E27FC236}">
                <a16:creationId xmlns:a16="http://schemas.microsoft.com/office/drawing/2014/main" id="{A7AEB9CD-16E5-446F-94E8-B4C3B2852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30" y="1124744"/>
            <a:ext cx="3596719" cy="10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36603128">
            <a:extLst>
              <a:ext uri="{FF2B5EF4-FFF2-40B4-BE49-F238E27FC236}">
                <a16:creationId xmlns:a16="http://schemas.microsoft.com/office/drawing/2014/main" id="{4413C82E-2CCF-4208-9E59-1EAFF8F06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71" y="2804813"/>
            <a:ext cx="1565463" cy="13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237468856">
            <a:extLst>
              <a:ext uri="{FF2B5EF4-FFF2-40B4-BE49-F238E27FC236}">
                <a16:creationId xmlns:a16="http://schemas.microsoft.com/office/drawing/2014/main" id="{33F905F6-51EB-4174-86CD-1318B439D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22" y="2924943"/>
            <a:ext cx="2284693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236603688">
            <a:extLst>
              <a:ext uri="{FF2B5EF4-FFF2-40B4-BE49-F238E27FC236}">
                <a16:creationId xmlns:a16="http://schemas.microsoft.com/office/drawing/2014/main" id="{292FB820-1E51-44BA-9E47-CF2F337B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28" y="5485041"/>
            <a:ext cx="3554864" cy="10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37469176">
            <a:extLst>
              <a:ext uri="{FF2B5EF4-FFF2-40B4-BE49-F238E27FC236}">
                <a16:creationId xmlns:a16="http://schemas.microsoft.com/office/drawing/2014/main" id="{C4C597C6-C793-4BEB-A3D9-955C0BBF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72853"/>
            <a:ext cx="3600400" cy="10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A52CD2-D2DC-457A-A81F-2572ED9D817F}"/>
              </a:ext>
            </a:extLst>
          </p:cNvPr>
          <p:cNvSpPr txBox="1">
            <a:spLocks/>
          </p:cNvSpPr>
          <p:nvPr/>
        </p:nvSpPr>
        <p:spPr bwMode="auto">
          <a:xfrm>
            <a:off x="5920998" y="277186"/>
            <a:ext cx="2781326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en-US" altLang="ko-KR" sz="1600"/>
              <a:t>[Project] </a:t>
            </a:r>
            <a:r>
              <a:rPr kumimoji="0" lang="ko-KR" altLang="en-US" sz="1600"/>
              <a:t>프로젝트 창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56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5549" y="1412776"/>
            <a:ext cx="5466571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2"/>
            </a:pPr>
            <a:r>
              <a:rPr lang="en-US" altLang="ko-KR" sz="1600" dirty="0"/>
              <a:t>[Hierarchy] </a:t>
            </a:r>
            <a:r>
              <a:rPr lang="ko-KR" altLang="en-US" sz="1600" dirty="0" err="1"/>
              <a:t>하이어라키</a:t>
            </a:r>
            <a:r>
              <a:rPr lang="ko-KR" altLang="en-US" sz="1600" dirty="0"/>
              <a:t> 창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2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현재 </a:t>
            </a:r>
            <a:r>
              <a:rPr lang="ko-KR" altLang="en-US" sz="1200" dirty="0" err="1"/>
              <a:t>씬에</a:t>
            </a:r>
            <a:r>
              <a:rPr lang="ko-KR" altLang="en-US" sz="1200" dirty="0"/>
              <a:t> 있는 모든 오브젝트의 리스트와 계층 구조를 보여준다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기본적으로는 생성된 순서대로 나열됨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드래그해서 순서를 자유롭게 바꿀 수 있음</a:t>
            </a:r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계층 구조 만들기 </a:t>
            </a:r>
            <a:r>
              <a:rPr lang="en-US" altLang="ko-KR" sz="1200" dirty="0"/>
              <a:t>&amp; </a:t>
            </a:r>
            <a:r>
              <a:rPr lang="ko-KR" altLang="en-US" sz="1200" dirty="0"/>
              <a:t>끊기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단순히 </a:t>
            </a:r>
            <a:r>
              <a:rPr lang="ko-KR" altLang="en-US" sz="1000" dirty="0" err="1"/>
              <a:t>끌어다</a:t>
            </a:r>
            <a:r>
              <a:rPr lang="ko-KR" altLang="en-US" sz="1000" dirty="0"/>
              <a:t> 놓는 것으로 가능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부모 자식 구조를 만들 수 있음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자식은 부모를 따라가지만</a:t>
            </a:r>
            <a:endParaRPr lang="en-US" altLang="ko-KR" sz="10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부모는 자식을 따라가지 않는다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_x236604008">
            <a:extLst>
              <a:ext uri="{FF2B5EF4-FFF2-40B4-BE49-F238E27FC236}">
                <a16:creationId xmlns:a16="http://schemas.microsoft.com/office/drawing/2014/main" id="{355A9423-D785-4DDD-A835-DCABF7115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03"/>
          <a:stretch>
            <a:fillRect/>
          </a:stretch>
        </p:blipFill>
        <p:spPr bwMode="auto">
          <a:xfrm>
            <a:off x="6156176" y="1405930"/>
            <a:ext cx="2077390" cy="14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37466056">
            <a:extLst>
              <a:ext uri="{FF2B5EF4-FFF2-40B4-BE49-F238E27FC236}">
                <a16:creationId xmlns:a16="http://schemas.microsoft.com/office/drawing/2014/main" id="{19A561F8-8D2A-48FA-87F0-D6BC00E8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11" y="3429000"/>
            <a:ext cx="4299947" cy="22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AB9CD0A-CB8F-4092-9CA8-5FC01647E7BA}"/>
              </a:ext>
            </a:extLst>
          </p:cNvPr>
          <p:cNvSpPr txBox="1">
            <a:spLocks/>
          </p:cNvSpPr>
          <p:nvPr/>
        </p:nvSpPr>
        <p:spPr bwMode="auto">
          <a:xfrm>
            <a:off x="5724128" y="247640"/>
            <a:ext cx="3115498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2"/>
            </a:pPr>
            <a:r>
              <a:rPr kumimoji="0" lang="en-US" altLang="ko-KR" sz="1600" dirty="0"/>
              <a:t>[Hierarchy] </a:t>
            </a:r>
            <a:r>
              <a:rPr kumimoji="0" lang="ko-KR" altLang="en-US" sz="1600" dirty="0" err="1"/>
              <a:t>하이어라키</a:t>
            </a:r>
            <a:r>
              <a:rPr kumimoji="0" lang="ko-KR" altLang="en-US" sz="1600" dirty="0"/>
              <a:t> 창 </a:t>
            </a:r>
          </a:p>
        </p:txBody>
      </p:sp>
    </p:spTree>
    <p:extLst>
      <p:ext uri="{BB962C8B-B14F-4D97-AF65-F5344CB8AC3E}">
        <p14:creationId xmlns:p14="http://schemas.microsoft.com/office/powerpoint/2010/main" val="149598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85549" y="1412776"/>
            <a:ext cx="5466571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3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제작 중인 월드를 편집하는 뷰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큐브 만들어 보기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 메뉴</a:t>
            </a:r>
            <a:r>
              <a:rPr lang="en-US" altLang="ko-KR" sz="1000" dirty="0"/>
              <a:t>- [</a:t>
            </a:r>
            <a:r>
              <a:rPr lang="en-US" altLang="ko-KR" sz="1000" dirty="0" err="1"/>
              <a:t>GameObject</a:t>
            </a:r>
            <a:r>
              <a:rPr lang="en-US" altLang="ko-KR" sz="1000" dirty="0"/>
              <a:t>]-[3D Object]-[Cube]</a:t>
            </a:r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en-US" altLang="ko-KR" sz="1200" dirty="0"/>
              <a:t>Capsule </a:t>
            </a:r>
            <a:r>
              <a:rPr lang="ko-KR" altLang="en-US" sz="1200" dirty="0"/>
              <a:t>이나 </a:t>
            </a:r>
            <a:r>
              <a:rPr lang="en-US" altLang="ko-KR" sz="1200" dirty="0"/>
              <a:t>Sphere</a:t>
            </a:r>
            <a:r>
              <a:rPr lang="ko-KR" altLang="en-US" sz="1200" dirty="0"/>
              <a:t>을 생성해보기</a:t>
            </a:r>
          </a:p>
          <a:p>
            <a:pPr lvl="2">
              <a:lnSpc>
                <a:spcPct val="120000"/>
              </a:lnSpc>
            </a:pPr>
            <a:r>
              <a:rPr lang="en-US" altLang="ko-KR" sz="1200" dirty="0"/>
              <a:t>Move </a:t>
            </a:r>
            <a:r>
              <a:rPr lang="ko-KR" altLang="en-US" sz="1200" dirty="0"/>
              <a:t>툴로 오브젝트를 원하는 위치로 </a:t>
            </a:r>
            <a:r>
              <a:rPr lang="ko-KR" altLang="en-US" sz="1200" dirty="0" err="1"/>
              <a:t>옮겨보기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화살표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잡고 이동시켜 보자 </a:t>
            </a: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_x236602968">
            <a:extLst>
              <a:ext uri="{FF2B5EF4-FFF2-40B4-BE49-F238E27FC236}">
                <a16:creationId xmlns:a16="http://schemas.microsoft.com/office/drawing/2014/main" id="{D1DCB3B5-5737-470E-BBBB-9F789405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43" y="1179395"/>
            <a:ext cx="3096344" cy="22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36604168">
            <a:extLst>
              <a:ext uri="{FF2B5EF4-FFF2-40B4-BE49-F238E27FC236}">
                <a16:creationId xmlns:a16="http://schemas.microsoft.com/office/drawing/2014/main" id="{285814BA-B892-4362-9604-66FDE3E3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43" y="4176996"/>
            <a:ext cx="3096344" cy="230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57C604-7C56-458D-8F1D-941936D97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28" y="4787999"/>
            <a:ext cx="771525" cy="657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2440A1-BA7B-494F-8323-2A425CEB7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165" y="4803973"/>
            <a:ext cx="2566566" cy="1682994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2FAD9AC-3342-4213-8428-7E5A4C3FB071}"/>
              </a:ext>
            </a:extLst>
          </p:cNvPr>
          <p:cNvSpPr txBox="1">
            <a:spLocks/>
          </p:cNvSpPr>
          <p:nvPr/>
        </p:nvSpPr>
        <p:spPr bwMode="auto">
          <a:xfrm>
            <a:off x="6876256" y="247640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29813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7067</TotalTime>
  <Words>3089</Words>
  <Application>Microsoft Office PowerPoint</Application>
  <PresentationFormat>화면 슬라이드 쇼(4:3)</PresentationFormat>
  <Paragraphs>404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맑은 고딕</vt:lpstr>
      <vt:lpstr>Arial</vt:lpstr>
      <vt:lpstr>Calibri</vt:lpstr>
      <vt:lpstr>Wingdings</vt:lpstr>
      <vt:lpstr>Office 테마</vt:lpstr>
      <vt:lpstr>IT CookBook, 게임 제작으로 배우는 유니티</vt:lpstr>
      <vt:lpstr>Chapter 02. 유니티의 기본 조작</vt:lpstr>
      <vt:lpstr>PowerPoint 프레젠테이션</vt:lpstr>
      <vt:lpstr>PowerPoint 프레젠테이션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03. 에셋 패키지</vt:lpstr>
      <vt:lpstr>03. 에셋 패키지</vt:lpstr>
      <vt:lpstr>03. 에셋 패키지</vt:lpstr>
      <vt:lpstr>03. 에셋 패키지</vt:lpstr>
      <vt:lpstr>03. 에셋 패키지</vt:lpstr>
      <vt:lpstr>03. 에셋 패키지</vt:lpstr>
      <vt:lpstr>03. 에셋 패키지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마케팅팀</cp:lastModifiedBy>
  <cp:revision>714</cp:revision>
  <dcterms:created xsi:type="dcterms:W3CDTF">2012-07-11T10:23:22Z</dcterms:created>
  <dcterms:modified xsi:type="dcterms:W3CDTF">2021-01-28T02:17:27Z</dcterms:modified>
</cp:coreProperties>
</file>